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1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9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91ED-61CF-4464-9F96-38DEC9ABFADB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2A170-10E9-452F-AF24-7FE2BDEFF6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3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A170-10E9-452F-AF24-7FE2BDEFF6A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C086-FEA1-42EA-BE3E-B64243463668}" type="datetimeFigureOut">
              <a:rPr lang="de-DE" smtClean="0"/>
              <a:pPr/>
              <a:t>19.02.2024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ochschulstart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564904"/>
            <a:ext cx="7358114" cy="3600400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Brandon Grotesque Regular" pitchFamily="34" charset="0"/>
                <a:cs typeface="Arial" pitchFamily="34" charset="0"/>
              </a:rPr>
              <a:t>Informationsabend für Schüler und Eltern der Klassen 10</a:t>
            </a: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3200" b="1" dirty="0">
                <a:latin typeface="Brandon Grotesque Regular" pitchFamily="34" charset="0"/>
                <a:cs typeface="Arial" pitchFamily="34" charset="0"/>
              </a:rPr>
              <a:t>Die gymnasiale Oberstufe</a:t>
            </a: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3200" b="1" dirty="0">
                <a:latin typeface="Brandon Grotesque Regular" pitchFamily="34" charset="0"/>
                <a:cs typeface="Arial" pitchFamily="34" charset="0"/>
              </a:rPr>
              <a:t> </a:t>
            </a: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2000" b="1" dirty="0">
                <a:latin typeface="Brandon Grotesque Regular" pitchFamily="34" charset="0"/>
                <a:cs typeface="Arial" pitchFamily="34" charset="0"/>
              </a:rPr>
              <a:t>(nach OAVO vom 20. Juli 2009, </a:t>
            </a:r>
            <a:br>
              <a:rPr lang="de-DE" sz="2000" b="1" dirty="0">
                <a:latin typeface="Brandon Grotesque Regular" pitchFamily="34" charset="0"/>
                <a:cs typeface="Arial" pitchFamily="34" charset="0"/>
              </a:rPr>
            </a:br>
            <a:r>
              <a:rPr lang="de-DE" altLang="de-DE" sz="2000" b="1" dirty="0">
                <a:latin typeface="Brandon Grotesque Regular" pitchFamily="34" charset="0"/>
              </a:rPr>
              <a:t>geändert durch Artikel 17 des Gesetzes vom 18. Juni 2020)</a:t>
            </a:r>
            <a:br>
              <a:rPr lang="de-DE" altLang="de-DE" sz="2000" b="1" dirty="0">
                <a:latin typeface="Brandon Grotesque Regular" pitchFamily="34" charset="0"/>
              </a:rPr>
            </a:br>
            <a:br>
              <a:rPr lang="de-DE" sz="24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1200" b="1" dirty="0">
                <a:latin typeface="Brandon Grotesque Regular" pitchFamily="34" charset="0"/>
                <a:cs typeface="Arial" pitchFamily="34" charset="0"/>
              </a:rPr>
              <a:t>Jens Bodensohn 2024</a:t>
            </a:r>
          </a:p>
        </p:txBody>
      </p:sp>
      <p:pic>
        <p:nvPicPr>
          <p:cNvPr id="102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599695" cy="19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357290" y="428604"/>
            <a:ext cx="484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erfolgt die Leistungsbewertung?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714348" y="1214422"/>
            <a:ext cx="7958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Grundlage für die Beurteilung der Leistungen sind die Ergebnisse der im Unterricht kontinuierlich erbrachten Leistungen und der schriftlichen Leistungsnachweise (Klausuren).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85786" y="2500306"/>
            <a:ext cx="7705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Die Leistungen der Schüler werden nach einem Punktsystem beurteilt:</a:t>
            </a: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15 / 14 / 13   Punkte entsprechen der Note „</a:t>
            </a:r>
            <a:r>
              <a:rPr lang="de-DE" dirty="0">
                <a:latin typeface="Brandon Grotesque Regular" pitchFamily="34" charset="0"/>
              </a:rPr>
              <a:t>sehr gut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latin typeface="Brandon Grotesque Regular" pitchFamily="34" charset="0"/>
              </a:rPr>
              <a:t>12 / 11 / 10   Punkte entsprechen der Note „</a:t>
            </a:r>
            <a:r>
              <a:rPr lang="de-DE" dirty="0">
                <a:latin typeface="Brandon Grotesque Regular" pitchFamily="34" charset="0"/>
              </a:rPr>
              <a:t>gut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latin typeface="Brandon Grotesque Regular" pitchFamily="34" charset="0"/>
              </a:rPr>
              <a:t>9 / 8 / 7         Punkte entsprechen der Note „</a:t>
            </a:r>
            <a:r>
              <a:rPr lang="de-DE" dirty="0">
                <a:latin typeface="Brandon Grotesque Regular" pitchFamily="34" charset="0"/>
              </a:rPr>
              <a:t>befriedigend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latin typeface="Brandon Grotesque Regular" pitchFamily="34" charset="0"/>
              </a:rPr>
              <a:t>6 / 5              Punkte entsprechen der Note „</a:t>
            </a:r>
            <a:r>
              <a:rPr lang="de-DE" dirty="0">
                <a:latin typeface="Brandon Grotesque Regular" pitchFamily="34" charset="0"/>
              </a:rPr>
              <a:t>ausreichend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u="sng" dirty="0">
                <a:solidFill>
                  <a:srgbClr val="FF0000"/>
                </a:solidFill>
                <a:latin typeface="Brandon Grotesque Regular" pitchFamily="34" charset="0"/>
              </a:rPr>
              <a:t>4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 / 3 / 2 / 1    </a:t>
            </a:r>
            <a:r>
              <a:rPr lang="de-DE" b="0" dirty="0">
                <a:latin typeface="Brandon Grotesque Regular" pitchFamily="34" charset="0"/>
              </a:rPr>
              <a:t>Punkte entsprechen der Note 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„</a:t>
            </a:r>
            <a:r>
              <a:rPr lang="de-DE" dirty="0">
                <a:solidFill>
                  <a:srgbClr val="FF0000"/>
                </a:solidFill>
                <a:latin typeface="Brandon Grotesque Regular" pitchFamily="34" charset="0"/>
              </a:rPr>
              <a:t>mangelhaft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0 </a:t>
            </a:r>
            <a:r>
              <a:rPr lang="de-DE" b="0" dirty="0">
                <a:latin typeface="Brandon Grotesque Regular" pitchFamily="34" charset="0"/>
              </a:rPr>
              <a:t>                  Punkte entsprechen der Note 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„</a:t>
            </a:r>
            <a:r>
              <a:rPr lang="de-DE" dirty="0">
                <a:solidFill>
                  <a:srgbClr val="FF0000"/>
                </a:solidFill>
                <a:latin typeface="Brandon Grotesque Regular" pitchFamily="34" charset="0"/>
              </a:rPr>
              <a:t>ungenügend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“.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000100" y="5500702"/>
            <a:ext cx="536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Mit 00 Punkten beurteilte Kurse gelten als nicht besucht</a:t>
            </a:r>
            <a:r>
              <a:rPr lang="de-DE" b="0" dirty="0">
                <a:latin typeface="Arial" charset="0"/>
              </a:rPr>
              <a:t>.</a:t>
            </a:r>
          </a:p>
        </p:txBody>
      </p:sp>
      <p:pic>
        <p:nvPicPr>
          <p:cNvPr id="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28596" y="1428736"/>
            <a:ext cx="8475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de-DE" sz="1600" dirty="0">
                <a:latin typeface="Brandon Grotesque Regular" pitchFamily="34" charset="0"/>
                <a:cs typeface="Times New Roman" pitchFamily="18" charset="0"/>
              </a:rPr>
              <a:t>Oberstufe: </a:t>
            </a:r>
          </a:p>
          <a:p>
            <a:pPr eaLnBrk="0" hangingPunct="0"/>
            <a:endParaRPr lang="de-DE" sz="1600" b="0" dirty="0">
              <a:latin typeface="Brandon Grotesque Regular" pitchFamily="34" charset="0"/>
              <a:cs typeface="Times New Roman" pitchFamily="18" charset="0"/>
            </a:endParaRPr>
          </a:p>
          <a:p>
            <a:pPr eaLnBrk="0" hangingPunct="0"/>
            <a:r>
              <a:rPr lang="de-DE" sz="1600" b="0" dirty="0">
                <a:latin typeface="Brandon Grotesque Regular" pitchFamily="34" charset="0"/>
                <a:cs typeface="Times New Roman" pitchFamily="18" charset="0"/>
              </a:rPr>
              <a:t>Anlage 9a (zu § 9 Abs. 12): Umrechnung von Prozentwerten in Notenpunkte </a:t>
            </a:r>
          </a:p>
          <a:p>
            <a:pPr eaLnBrk="0" hangingPunct="0"/>
            <a:r>
              <a:rPr lang="de-DE" sz="1600" b="0" dirty="0">
                <a:latin typeface="Brandon Grotesque Regular" pitchFamily="34" charset="0"/>
                <a:cs typeface="Times New Roman" pitchFamily="18" charset="0"/>
              </a:rPr>
              <a:t>Folgende Tabelle ist während der Einführungsphase und der Qualifikationsphase verbindlich:</a:t>
            </a:r>
          </a:p>
          <a:p>
            <a:pPr eaLnBrk="0" hangingPunct="0"/>
            <a:endParaRPr lang="de-DE" sz="1600" b="0" dirty="0"/>
          </a:p>
        </p:txBody>
      </p:sp>
      <p:graphicFrame>
        <p:nvGraphicFramePr>
          <p:cNvPr id="4629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68315"/>
              </p:ext>
            </p:extLst>
          </p:nvPr>
        </p:nvGraphicFramePr>
        <p:xfrm>
          <a:off x="285720" y="3429000"/>
          <a:ext cx="8572569" cy="998546"/>
        </p:xfrm>
        <a:graphic>
          <a:graphicData uri="http://schemas.openxmlformats.org/drawingml/2006/table">
            <a:tbl>
              <a:tblPr/>
              <a:tblGrid>
                <a:gridCol w="147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60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6287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Prozent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unter 20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20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27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33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40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45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50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55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60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65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70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75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80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85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90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95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Notenpunkte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4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7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8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9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11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14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95" name="Rectangle 212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b="0"/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803248" y="1988840"/>
            <a:ext cx="7921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In der </a:t>
            </a:r>
            <a:r>
              <a:rPr lang="de-DE" b="1" dirty="0">
                <a:latin typeface="Brandon Grotesque Regular" pitchFamily="34" charset="0"/>
              </a:rPr>
              <a:t>Einführungsphase</a:t>
            </a:r>
            <a:r>
              <a:rPr lang="de-DE" b="0" dirty="0">
                <a:latin typeface="Brandon Grotesque Regular" pitchFamily="34" charset="0"/>
              </a:rPr>
              <a:t> sind </a:t>
            </a:r>
            <a:r>
              <a:rPr lang="de-DE" b="0" u="sng" dirty="0">
                <a:latin typeface="Brandon Grotesque Regular" pitchFamily="34" charset="0"/>
              </a:rPr>
              <a:t>in jedem Schulhalbjahr</a:t>
            </a:r>
            <a:r>
              <a:rPr lang="de-DE" b="0" dirty="0">
                <a:latin typeface="Brandon Grotesque Regular" pitchFamily="34" charset="0"/>
              </a:rPr>
              <a:t> folgende Klausuren anzufertigen:</a:t>
            </a:r>
          </a:p>
          <a:p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in </a:t>
            </a:r>
            <a:r>
              <a:rPr lang="de-DE" dirty="0">
                <a:latin typeface="Brandon Grotesque Regular" pitchFamily="34" charset="0"/>
              </a:rPr>
              <a:t>Deutsch</a:t>
            </a:r>
            <a:r>
              <a:rPr lang="de-DE" b="0" dirty="0">
                <a:latin typeface="Brandon Grotesque Regular" pitchFamily="34" charset="0"/>
              </a:rPr>
              <a:t>, in </a:t>
            </a:r>
            <a:r>
              <a:rPr lang="de-DE" dirty="0">
                <a:latin typeface="Brandon Grotesque Regular" pitchFamily="34" charset="0"/>
              </a:rPr>
              <a:t>jeder Fremdsprache</a:t>
            </a:r>
            <a:r>
              <a:rPr lang="de-DE" b="0" dirty="0">
                <a:latin typeface="Brandon Grotesque Regular" pitchFamily="34" charset="0"/>
              </a:rPr>
              <a:t> und in </a:t>
            </a:r>
            <a:r>
              <a:rPr lang="de-DE" dirty="0">
                <a:latin typeface="Brandon Grotesque Regular" pitchFamily="34" charset="0"/>
              </a:rPr>
              <a:t>Mathematik</a:t>
            </a:r>
            <a:r>
              <a:rPr lang="de-DE" b="0" dirty="0">
                <a:latin typeface="Brandon Grotesque Regular" pitchFamily="34" charset="0"/>
              </a:rPr>
              <a:t> je </a:t>
            </a:r>
            <a:r>
              <a:rPr lang="de-DE" dirty="0">
                <a:latin typeface="Brandon Grotesque Regular" pitchFamily="34" charset="0"/>
              </a:rPr>
              <a:t>zwei</a:t>
            </a:r>
            <a:r>
              <a:rPr lang="de-DE" b="0" dirty="0">
                <a:latin typeface="Brandon Grotesque Regular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in den </a:t>
            </a:r>
            <a:r>
              <a:rPr lang="de-DE" dirty="0">
                <a:latin typeface="Brandon Grotesque Regular" pitchFamily="34" charset="0"/>
              </a:rPr>
              <a:t>übrigen Fächern je eine</a:t>
            </a:r>
            <a:r>
              <a:rPr lang="de-DE" b="0" dirty="0">
                <a:latin typeface="Brandon Grotesque Regular" pitchFamily="34" charset="0"/>
              </a:rPr>
              <a:t>.</a:t>
            </a: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Im Fach Sport ist eine besondere Fachprüfung durchzuführen, die sportpraktische und sporttheoretische Prüfungsteile enthält.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93014" y="883491"/>
            <a:ext cx="741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viele Leistungsnachweise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sind in den einzelnen Fächern verpflichtend?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857224" y="4572008"/>
            <a:ext cx="7813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Für die Beurteilung der Leistungen sind die im Unterricht kontinuierlich erbrachten Leistungen mindestens so bedeutsam wie die Ergebnisse der schriftlichen Leistungsnachweise (Klausuren).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93014" y="883491"/>
            <a:ext cx="741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viele Leistungsnachweise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sind in den einzelnen Fächern verpflichtend?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13583" y="191683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latin typeface="Brandon Grotesque Regular" pitchFamily="34" charset="0"/>
              </a:rPr>
              <a:t>In der </a:t>
            </a:r>
            <a:r>
              <a:rPr lang="de-DE" altLang="de-DE" b="1" dirty="0">
                <a:latin typeface="Brandon Grotesque Regular" pitchFamily="34" charset="0"/>
              </a:rPr>
              <a:t>Qualifikationsphase</a:t>
            </a:r>
            <a:r>
              <a:rPr lang="de-DE" altLang="de-DE" dirty="0">
                <a:latin typeface="Brandon Grotesque Regular" pitchFamily="34" charset="0"/>
              </a:rPr>
              <a:t> sind </a:t>
            </a:r>
            <a:r>
              <a:rPr lang="de-DE" altLang="de-DE" u="sng" dirty="0">
                <a:latin typeface="Brandon Grotesque Regular" pitchFamily="34" charset="0"/>
              </a:rPr>
              <a:t>in den Schulhalbjahren Q1-Q4</a:t>
            </a:r>
            <a:r>
              <a:rPr lang="de-DE" altLang="de-DE" dirty="0">
                <a:latin typeface="Brandon Grotesque Regular" pitchFamily="34" charset="0"/>
              </a:rPr>
              <a:t> folgende Klausuren anzufertigen:</a:t>
            </a:r>
          </a:p>
          <a:p>
            <a:pPr>
              <a:spcBef>
                <a:spcPct val="0"/>
              </a:spcBef>
            </a:pPr>
            <a:endParaRPr lang="de-DE" altLang="de-DE" dirty="0">
              <a:latin typeface="Brandon Grotesque Regular" pitchFamily="34" charset="0"/>
            </a:endParaRPr>
          </a:p>
          <a:p>
            <a:pPr>
              <a:spcBef>
                <a:spcPct val="0"/>
              </a:spcBef>
            </a:pPr>
            <a:r>
              <a:rPr lang="de-DE" dirty="0">
                <a:latin typeface="Brandon Grotesque Regular" pitchFamily="34" charset="0"/>
                <a:cs typeface="Arial" panose="020B0604020202020204" pitchFamily="34" charset="0"/>
              </a:rPr>
              <a:t>In jedem Leistungskurs jeweils zwei Klausuren in den Schulhalbjahren Q1 bis Q3, im Prüfungshalbjahr (Q4) jeweils eine Klausur. </a:t>
            </a:r>
          </a:p>
          <a:p>
            <a:pPr>
              <a:spcBef>
                <a:spcPct val="0"/>
              </a:spcBef>
            </a:pPr>
            <a:endParaRPr lang="de-DE" dirty="0">
              <a:latin typeface="Brandon Grotesque Regular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dirty="0">
                <a:latin typeface="Brandon Grotesque Regular" pitchFamily="34" charset="0"/>
                <a:cs typeface="Arial" panose="020B0604020202020204" pitchFamily="34" charset="0"/>
              </a:rPr>
              <a:t>In jedem Grundkurs in den Schulhalbjahren Q1 bis Q3 jeweils eine Klausur und ein weiterer Leistungsnachweis nach Abs. 3, im Prüfungshalbjahr (Q4) jeweils eine Klausur.</a:t>
            </a:r>
            <a:endParaRPr lang="de-DE" altLang="de-DE" dirty="0">
              <a:latin typeface="Brandon Grotesque Regular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3583" y="53732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latin typeface="Brandon Grotesque Regular" pitchFamily="34" charset="0"/>
              </a:rPr>
              <a:t>Sonderregelungen: moderne FS, Ersatzmöglichkeiten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80490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27584" y="476672"/>
            <a:ext cx="648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Fremdsprachen - Gymnasiale Oberstufe:</a:t>
            </a:r>
          </a:p>
          <a:p>
            <a:endParaRPr lang="de-DE" sz="2400" dirty="0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7158" y="1285860"/>
            <a:ext cx="84963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>
                <a:latin typeface="Arial" charset="0"/>
              </a:rPr>
              <a:t>	</a:t>
            </a:r>
            <a:r>
              <a:rPr lang="de-DE" sz="1600" dirty="0">
                <a:latin typeface="Brandon Grotesque Regular" pitchFamily="34" charset="0"/>
              </a:rPr>
              <a:t>Einführungsphase:</a:t>
            </a:r>
            <a:r>
              <a:rPr lang="de-DE" sz="1600" b="0" dirty="0">
                <a:latin typeface="Brandon Grotesque Regular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</a:t>
            </a:r>
            <a:r>
              <a:rPr lang="de-DE" sz="1600" dirty="0">
                <a:latin typeface="Brandon Grotesque Regular" pitchFamily="34" charset="0"/>
              </a:rPr>
              <a:t>Zwei Fremdsprachen sind verpflichtend</a:t>
            </a:r>
            <a:r>
              <a:rPr lang="de-DE" sz="1600" b="0" dirty="0">
                <a:latin typeface="Brandon Grotesque Regular" pitchFamily="34" charset="0"/>
              </a:rPr>
              <a:t>, wobei mindestens eine aus der Mittelstufe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(Beginn in 5 (Englisch), 7 (Französisch/Latein) oder 9 (Spanisch)) fortgeführt werden</a:t>
            </a:r>
          </a:p>
          <a:p>
            <a:pPr>
              <a:buFont typeface="Wingdings" pitchFamily="2" charset="2"/>
              <a:buNone/>
            </a:pPr>
            <a:r>
              <a:rPr lang="de-DE" sz="1600" b="0" dirty="0">
                <a:latin typeface="Brandon Grotesque Regular" pitchFamily="34" charset="0"/>
              </a:rPr>
              <a:t>     muss.</a:t>
            </a:r>
          </a:p>
          <a:p>
            <a:endParaRPr lang="de-DE" sz="1600" b="0" dirty="0">
              <a:latin typeface="Brandon Grotesque Regular" pitchFamily="34" charset="0"/>
            </a:endParaRPr>
          </a:p>
          <a:p>
            <a:endParaRPr lang="de-DE" sz="1600" b="0" dirty="0">
              <a:latin typeface="Brandon Grotesque Regular" pitchFamily="34" charset="0"/>
            </a:endParaRPr>
          </a:p>
          <a:p>
            <a:r>
              <a:rPr lang="de-DE" sz="1600" b="0" i="1" u="sng" dirty="0">
                <a:latin typeface="Brandon Grotesque Regular" pitchFamily="34" charset="0"/>
              </a:rPr>
              <a:t>Keinen Unterricht in einer zweiten Fremdsprache in der Mittelstufe</a:t>
            </a:r>
            <a:r>
              <a:rPr lang="de-DE" sz="1600" b="0" i="1" dirty="0">
                <a:latin typeface="Brandon Grotesque Regular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de-DE" sz="1600" b="0" i="1" dirty="0">
                <a:latin typeface="Brandon Grotesque Regular" pitchFamily="34" charset="0"/>
              </a:rPr>
              <a:t> Die neu begonnene Fremdsprache muss während der gesamten Zeit der gymnasialen</a:t>
            </a:r>
          </a:p>
          <a:p>
            <a:pPr>
              <a:buFont typeface="Wingdings" pitchFamily="2" charset="2"/>
              <a:buNone/>
            </a:pPr>
            <a:r>
              <a:rPr lang="de-DE" sz="1600" b="0" i="1" dirty="0">
                <a:latin typeface="Brandon Grotesque Regular" pitchFamily="34" charset="0"/>
              </a:rPr>
              <a:t>     Oberstufe belegt werden,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i="1" dirty="0">
                <a:latin typeface="Brandon Grotesque Regular" pitchFamily="34" charset="0"/>
              </a:rPr>
              <a:t> kein Kurs darf mit null Punkten abgeschlossen werden und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i="1" dirty="0">
                <a:latin typeface="Brandon Grotesque Regular" pitchFamily="34" charset="0"/>
              </a:rPr>
              <a:t> die Kurse des Prüfungshalbjahres sowie des Halbjahres davor (Q3, Q4) müssen in die</a:t>
            </a:r>
          </a:p>
          <a:p>
            <a:pPr>
              <a:buFont typeface="Wingdings" pitchFamily="2" charset="2"/>
              <a:buNone/>
            </a:pPr>
            <a:r>
              <a:rPr lang="de-DE" sz="1600" b="0" i="1" dirty="0">
                <a:latin typeface="Brandon Grotesque Regular" pitchFamily="34" charset="0"/>
              </a:rPr>
              <a:t>     Gesamtqualifikation  eingehen.</a:t>
            </a:r>
          </a:p>
          <a:p>
            <a:pPr>
              <a:buFont typeface="Wingdings" pitchFamily="2" charset="2"/>
              <a:buChar char="Ø"/>
            </a:pPr>
            <a:endParaRPr lang="de-DE" sz="16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1600" b="0" dirty="0">
              <a:latin typeface="Brandon Grotesque Regular" pitchFamily="34" charset="0"/>
            </a:endParaRPr>
          </a:p>
          <a:p>
            <a:r>
              <a:rPr lang="de-DE" sz="1600" dirty="0">
                <a:latin typeface="Brandon Grotesque Regular" pitchFamily="34" charset="0"/>
              </a:rPr>
              <a:t>Qualifikationsphase: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Es muss mindestens eine aus der Mittelstufe fortgeführte Fremdsprache in allen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vier Halbjahren belegt und in die Gesamtqualifikation eingebracht werden.</a:t>
            </a:r>
          </a:p>
          <a:p>
            <a:endParaRPr lang="de-DE" sz="1600" b="0" dirty="0">
              <a:latin typeface="Brandon Grotesque Regular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57224" y="1000108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Welche Inhalte werden in den einzelnen Fächern gelehrt?</a:t>
            </a:r>
          </a:p>
          <a:p>
            <a:endParaRPr lang="de-DE" sz="2400" dirty="0">
              <a:latin typeface="Brandon Grotesque Regular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755650" y="2636838"/>
            <a:ext cx="79930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latin typeface="Brandon Grotesque Regular" pitchFamily="34" charset="0"/>
              </a:rPr>
              <a:t>Für die Fächer gibt es jeweils eigene Kerncurricula für die zentralen </a:t>
            </a:r>
            <a:r>
              <a:rPr lang="de-DE" altLang="de-DE" dirty="0">
                <a:latin typeface="Brandon Grotesque Regular" pitchFamily="34" charset="0"/>
                <a:cs typeface="Arial" panose="020B0604020202020204" pitchFamily="34" charset="0"/>
              </a:rPr>
              <a:t>Abiturprüfungen. </a:t>
            </a:r>
          </a:p>
          <a:p>
            <a:pPr>
              <a:spcBef>
                <a:spcPct val="0"/>
              </a:spcBef>
            </a:pPr>
            <a:r>
              <a:rPr lang="de-DE" dirty="0">
                <a:latin typeface="Brandon Grotesque Regular" pitchFamily="34" charset="0"/>
                <a:cs typeface="Arial" panose="020B0604020202020204" pitchFamily="34" charset="0"/>
              </a:rPr>
              <a:t>Die darin verbindlich gesetzten Bildungsstandards und Unterrichtsinhalte beschreiben die Leistungserwartungen am Ende der gymnasialen Oberstufe.</a:t>
            </a:r>
            <a:endParaRPr lang="de-DE" altLang="de-DE" dirty="0">
              <a:latin typeface="Brandon Grotesque Regular" pitchFamily="34" charset="0"/>
              <a:cs typeface="Arial" panose="020B0604020202020204" pitchFamily="34" charset="0"/>
            </a:endParaRP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Überblick über den Unterrichtsstoff für die Einführungsphase und die Qualifikationsphase: </a:t>
            </a:r>
            <a:r>
              <a:rPr lang="de-DE" b="0" dirty="0">
                <a:solidFill>
                  <a:srgbClr val="0033CC"/>
                </a:solidFill>
                <a:latin typeface="Brandon Grotesque Regular" pitchFamily="34" charset="0"/>
              </a:rPr>
              <a:t>www.kultusministerium.hessen.de</a:t>
            </a:r>
            <a:endParaRPr lang="de-DE" b="0" dirty="0">
              <a:latin typeface="Brandon Grotesque Regular" pitchFamily="34" charset="0"/>
            </a:endParaRP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Am Schuljahresanfang werden die Lehrkräfte nähere Einzelheiten zum Unterrichtsstoff der Einführungsphase vorstellen. </a:t>
            </a:r>
          </a:p>
          <a:p>
            <a:r>
              <a:rPr lang="de-DE" b="0" dirty="0">
                <a:latin typeface="Brandon Grotesque Regular" pitchFamily="34" charset="0"/>
              </a:rPr>
              <a:t>Zu Beginn des 2. Halbjahres wird Unterricht auf Leistungskursniveau angeboten.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99" name="Group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83281"/>
              </p:ext>
            </p:extLst>
          </p:nvPr>
        </p:nvGraphicFramePr>
        <p:xfrm>
          <a:off x="455868" y="1916832"/>
          <a:ext cx="8569325" cy="3259792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Fächergruppe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Zulassung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Zulassung mit Ausgleich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Keine Zulassung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Deutsch, verbindliche Fremdsprachen, Mathematik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Alle Fächer mindestens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05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Wenn …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Dann …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00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mindestens 2 mal &lt; 05 Punkte</a:t>
                      </a:r>
                      <a:endParaRPr kumimoji="0" 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&lt; 05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10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 mal 07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9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Sonstige verbindliche Fächer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bis 2 mal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&lt; 05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jeweils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10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 mal 07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00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mindestens 3 mal &lt; 05 Punkte</a:t>
                      </a: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2" name="Rectangle 213"/>
          <p:cNvSpPr>
            <a:spLocks noChangeArrowheads="1"/>
          </p:cNvSpPr>
          <p:nvPr/>
        </p:nvSpPr>
        <p:spPr bwMode="auto">
          <a:xfrm>
            <a:off x="467544" y="514312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Zulassung zur zweijährigen Qualifikationsphase</a:t>
            </a:r>
          </a:p>
        </p:txBody>
      </p:sp>
      <p:sp>
        <p:nvSpPr>
          <p:cNvPr id="18463" name="Text Box 235"/>
          <p:cNvSpPr txBox="1">
            <a:spLocks noChangeArrowheads="1"/>
          </p:cNvSpPr>
          <p:nvPr/>
        </p:nvSpPr>
        <p:spPr bwMode="auto">
          <a:xfrm>
            <a:off x="571472" y="1071546"/>
            <a:ext cx="748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 dirty="0">
                <a:latin typeface="Brandon Grotesque Regular" pitchFamily="34" charset="0"/>
              </a:rPr>
              <a:t>Die Zulassung zu der Qualifikationsphase erfolgt am Ende der Einführungsphase entsprechend folgender Tabelle:</a:t>
            </a:r>
          </a:p>
        </p:txBody>
      </p:sp>
      <p:sp>
        <p:nvSpPr>
          <p:cNvPr id="18464" name="Text Box 237"/>
          <p:cNvSpPr txBox="1">
            <a:spLocks noChangeArrowheads="1"/>
          </p:cNvSpPr>
          <p:nvPr/>
        </p:nvSpPr>
        <p:spPr bwMode="auto">
          <a:xfrm>
            <a:off x="357158" y="5500702"/>
            <a:ext cx="85693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Brandon Grotesque Regular" pitchFamily="34" charset="0"/>
              </a:rPr>
              <a:t>oder</a:t>
            </a:r>
            <a:r>
              <a:rPr lang="de-DE" sz="1600" b="0" dirty="0">
                <a:latin typeface="Brandon Grotesque Regular" pitchFamily="34" charset="0"/>
              </a:rPr>
              <a:t> wenn die Zulassungskonferenz mit 2/3 Mehrheit entscheidet.</a:t>
            </a:r>
          </a:p>
          <a:p>
            <a:pPr>
              <a:spcBef>
                <a:spcPct val="50000"/>
              </a:spcBef>
            </a:pPr>
            <a:r>
              <a:rPr lang="de-DE" sz="1400" b="0" dirty="0">
                <a:latin typeface="Brandon Grotesque Regular" pitchFamily="34" charset="0"/>
              </a:rPr>
              <a:t>Eine Wiederholung der Einführungsphase ist möglich – allerdings nicht für Repetenten der letzten Mittelstufenklasse.</a:t>
            </a:r>
          </a:p>
        </p:txBody>
      </p:sp>
      <p:pic>
        <p:nvPicPr>
          <p:cNvPr id="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45630"/>
              </p:ext>
            </p:extLst>
          </p:nvPr>
        </p:nvGraphicFramePr>
        <p:xfrm>
          <a:off x="179512" y="908720"/>
          <a:ext cx="8497888" cy="4759326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0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Gegenüberstellung Belegverpflichtung und Einbringverpflichtung von Kursen in der Qualifikationsphase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Belegpflicht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Einbringverpflichtung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Sprachlich-literarisch-künstlerisches Aufgabenfeld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Fortgeführte Fremdsprache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Fremdsprache (nach §14 Abs.3 OAVO)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 aus dem letzten Jahr der Qualifikationsphase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Kunst oder Musik oder 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weitere Fremdsprache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00" name="Rectangle 171"/>
          <p:cNvSpPr>
            <a:spLocks noChangeArrowheads="1"/>
          </p:cNvSpPr>
          <p:nvPr/>
        </p:nvSpPr>
        <p:spPr bwMode="auto">
          <a:xfrm>
            <a:off x="357158" y="5715016"/>
            <a:ext cx="7359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" hangingPunct="0"/>
            <a:r>
              <a:rPr lang="de-DE" sz="1400" b="0" dirty="0">
                <a:latin typeface="Brandon Grotesque Regular" pitchFamily="34" charset="0"/>
              </a:rPr>
              <a:t>*   </a:t>
            </a:r>
            <a:r>
              <a:rPr lang="de-DE" sz="1600" b="0" dirty="0">
                <a:latin typeface="Brandon Grotesque Regular" pitchFamily="34" charset="0"/>
              </a:rPr>
              <a:t>Zwei fremdsprachliche oder zwei naturwissenschaftliche Kurse oder zwei Informatikkurse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08886"/>
              </p:ext>
            </p:extLst>
          </p:nvPr>
        </p:nvGraphicFramePr>
        <p:xfrm>
          <a:off x="500035" y="1643050"/>
          <a:ext cx="8429685" cy="3357585"/>
        </p:xfrm>
        <a:graphic>
          <a:graphicData uri="http://schemas.openxmlformats.org/drawingml/2006/table">
            <a:tbl>
              <a:tblPr/>
              <a:tblGrid>
                <a:gridCol w="417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11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Gesellschaftswissenschaftliches Aufgabenfeld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7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Insgesamt müssen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 mindestens 6 Kurse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eingebracht werden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1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Politik und Wirtschaft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45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Geschichte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 aus dem letzten Jahr der Qualifikationsphase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1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Religionslehre/Ethik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07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74382"/>
              </p:ext>
            </p:extLst>
          </p:nvPr>
        </p:nvGraphicFramePr>
        <p:xfrm>
          <a:off x="500034" y="1000108"/>
          <a:ext cx="8429684" cy="642942"/>
        </p:xfrm>
        <a:graphic>
          <a:graphicData uri="http://schemas.openxmlformats.org/drawingml/2006/table">
            <a:tbl>
              <a:tblPr/>
              <a:tblGrid>
                <a:gridCol w="417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9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Belegpflicht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Einbringverpflichtung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94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1515"/>
              </p:ext>
            </p:extLst>
          </p:nvPr>
        </p:nvGraphicFramePr>
        <p:xfrm>
          <a:off x="467544" y="1700808"/>
          <a:ext cx="8358246" cy="3659869"/>
        </p:xfrm>
        <a:graphic>
          <a:graphicData uri="http://schemas.openxmlformats.org/drawingml/2006/table">
            <a:tbl>
              <a:tblPr/>
              <a:tblGrid>
                <a:gridCol w="414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5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Mathematisch-naturwissenschaftliches Aufgabenfeld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Eine Naturwissenschaft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0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Weitere Naturwissenschaft oder Informatik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Sport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50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Ergänzende Kurse**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individuell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individuell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2191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96724"/>
              </p:ext>
            </p:extLst>
          </p:nvPr>
        </p:nvGraphicFramePr>
        <p:xfrm>
          <a:off x="467544" y="1031497"/>
          <a:ext cx="8358247" cy="642942"/>
        </p:xfrm>
        <a:graphic>
          <a:graphicData uri="http://schemas.openxmlformats.org/drawingml/2006/table">
            <a:tbl>
              <a:tblPr/>
              <a:tblGrid>
                <a:gridCol w="414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Belegpflicht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Einbringverpflichtung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5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37082"/>
              </p:ext>
            </p:extLst>
          </p:nvPr>
        </p:nvGraphicFramePr>
        <p:xfrm>
          <a:off x="428596" y="5429264"/>
          <a:ext cx="8572560" cy="944880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*   Zwei fremdsprachliche oder zwei naturwissenschaftliche Kurse oder zwei Informatikkurse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** Ergänzende Grundkurse zur Erfüllung der Beleg- und Einbringverpflichtung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  <a:cs typeface="Arial" pitchFamily="34" charset="0"/>
              </a:rPr>
              <a:t>Gliederung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428736"/>
            <a:ext cx="7489825" cy="4857784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Unterrichtsfächer und Aufgabenfelder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Qualifikationsphase 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Rahmenstundentafel der Einführungsphase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Leistungsbewertung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Fremdsprachen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Zulassung zur zweijährigen Qualifikationsphase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Beleg- und Einbringungspflicht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Wahl der Leistungskurse (LK) und Prüfungsfächer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Gesamtqualifikation 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Welche Abschlüsse können erworben werden?</a:t>
            </a:r>
            <a:endParaRPr lang="de-DE" sz="2400" dirty="0">
              <a:latin typeface="Brandon Grotesque Regular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053953" cy="11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85786" y="1571612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0" u="sng" dirty="0">
              <a:latin typeface="Brandon Grotesque Regular" pitchFamily="34" charset="0"/>
            </a:endParaRPr>
          </a:p>
          <a:p>
            <a:r>
              <a:rPr lang="de-DE" sz="2000" b="0" u="sng" dirty="0">
                <a:latin typeface="Brandon Grotesque Regular" pitchFamily="34" charset="0"/>
              </a:rPr>
              <a:t>Einer der Leistungskurse muss</a:t>
            </a:r>
            <a:r>
              <a:rPr lang="de-DE" sz="2000" b="0" dirty="0">
                <a:latin typeface="Brandon Grotesque Regular" pitchFamily="34" charset="0"/>
              </a:rPr>
              <a:t> entweder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eine </a:t>
            </a:r>
            <a:r>
              <a:rPr lang="de-DE" sz="2000" dirty="0">
                <a:latin typeface="Brandon Grotesque Regular" pitchFamily="34" charset="0"/>
              </a:rPr>
              <a:t>fortgeführte Fremdsprache</a:t>
            </a:r>
            <a:r>
              <a:rPr lang="de-DE" sz="2000" b="0" dirty="0">
                <a:latin typeface="Brandon Grotesque Regular" pitchFamily="34" charset="0"/>
              </a:rPr>
              <a:t> oder</a:t>
            </a: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</a:t>
            </a:r>
            <a:r>
              <a:rPr lang="de-DE" sz="2000" dirty="0">
                <a:latin typeface="Brandon Grotesque Regular" pitchFamily="34" charset="0"/>
              </a:rPr>
              <a:t>Mathematik</a:t>
            </a:r>
            <a:r>
              <a:rPr lang="de-DE" sz="2000" b="0" dirty="0">
                <a:latin typeface="Brandon Grotesque Regular" pitchFamily="34" charset="0"/>
              </a:rPr>
              <a:t> oder</a:t>
            </a: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eine </a:t>
            </a:r>
            <a:r>
              <a:rPr lang="de-DE" sz="2000" dirty="0">
                <a:latin typeface="Brandon Grotesque Regular" pitchFamily="34" charset="0"/>
              </a:rPr>
              <a:t>Naturwissenschaft</a:t>
            </a:r>
            <a:r>
              <a:rPr lang="de-DE" sz="2000" b="0" dirty="0">
                <a:latin typeface="Brandon Grotesque Regular" pitchFamily="34" charset="0"/>
              </a:rPr>
              <a:t> sein.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r>
              <a:rPr lang="de-DE" sz="2000" b="0" dirty="0">
                <a:latin typeface="Brandon Grotesque Regular" pitchFamily="34" charset="0"/>
              </a:rPr>
              <a:t>Das </a:t>
            </a:r>
            <a:r>
              <a:rPr lang="de-DE" sz="2000" dirty="0">
                <a:latin typeface="Brandon Grotesque Regular" pitchFamily="34" charset="0"/>
              </a:rPr>
              <a:t>weitere Leistungskursfach</a:t>
            </a:r>
            <a:r>
              <a:rPr lang="de-DE" sz="2000" b="0" dirty="0">
                <a:latin typeface="Brandon Grotesque Regular" pitchFamily="34" charset="0"/>
              </a:rPr>
              <a:t> kann je nach Neigung und Interesse aus dem Angebot des Friedrich-Ebert-Gymnasiums gewählt werden. </a:t>
            </a:r>
            <a:endParaRPr lang="de-DE" sz="1600" b="0" dirty="0">
              <a:latin typeface="Brandon Grotesque Regular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500166" y="571480"/>
            <a:ext cx="55737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Wahl der Leistungskurse (LK) </a:t>
            </a:r>
          </a:p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(Minderjährige wählen im Einvernehmen mit den Eltern)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28662" y="4857760"/>
            <a:ext cx="7488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 dirty="0">
                <a:latin typeface="Brandon Grotesque Regular" pitchFamily="34" charset="0"/>
              </a:rPr>
              <a:t>Als LK können nur Fächer gewählt werden, die in der </a:t>
            </a:r>
            <a:r>
              <a:rPr lang="de-DE" sz="1600" b="0" u="sng" dirty="0">
                <a:latin typeface="Brandon Grotesque Regular" pitchFamily="34" charset="0"/>
              </a:rPr>
              <a:t>gesamten Einführungsphase belegt</a:t>
            </a:r>
            <a:r>
              <a:rPr lang="de-DE" sz="1600" b="0" dirty="0">
                <a:latin typeface="Brandon Grotesque Regular" pitchFamily="34" charset="0"/>
              </a:rPr>
              <a:t> und am Ende dieser Phase mit </a:t>
            </a:r>
            <a:r>
              <a:rPr lang="de-DE" sz="1600" u="sng" dirty="0">
                <a:latin typeface="Brandon Grotesque Regular" pitchFamily="34" charset="0"/>
              </a:rPr>
              <a:t>mindestens fünf Punkten</a:t>
            </a:r>
            <a:r>
              <a:rPr lang="de-DE" sz="1600" b="0" dirty="0">
                <a:latin typeface="Brandon Grotesque Regular" pitchFamily="34" charset="0"/>
              </a:rPr>
              <a:t> abgeschlossen wurden.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142976" y="428604"/>
            <a:ext cx="7207276" cy="81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de-DE" sz="4400" b="0" dirty="0">
                <a:solidFill>
                  <a:schemeClr val="tx2"/>
                </a:solidFill>
              </a:rPr>
              <a:t> </a:t>
            </a:r>
            <a:r>
              <a:rPr lang="de-DE" sz="3600" b="0" dirty="0">
                <a:solidFill>
                  <a:schemeClr val="tx2"/>
                </a:solidFill>
                <a:latin typeface="Brandon Grotesque Regular" pitchFamily="34" charset="0"/>
              </a:rPr>
              <a:t>Prüfungsfächer am FEG</a:t>
            </a:r>
          </a:p>
        </p:txBody>
      </p:sp>
      <p:graphicFrame>
        <p:nvGraphicFramePr>
          <p:cNvPr id="2360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31839"/>
              </p:ext>
            </p:extLst>
          </p:nvPr>
        </p:nvGraphicFramePr>
        <p:xfrm>
          <a:off x="1142976" y="1571612"/>
          <a:ext cx="7061200" cy="3766503"/>
        </p:xfrm>
        <a:graphic>
          <a:graphicData uri="http://schemas.openxmlformats.org/drawingml/2006/table">
            <a:tbl>
              <a:tblPr/>
              <a:tblGrid>
                <a:gridCol w="235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Times New Roman" pitchFamily="18" charset="0"/>
                        </a:rPr>
                        <a:t>Fachbereich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Times New Roman" pitchFamily="18" charset="0"/>
                        </a:rPr>
                        <a:t>Fachbereich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Times New Roman" pitchFamily="18" charset="0"/>
                        </a:rPr>
                        <a:t>Fachbereich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Englisch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Geschichte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Mathematik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Französisch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PoWi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Biologie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Deutsch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Religion/Ethik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Physik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Kunst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Philosophie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Chemie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Musik                         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Erdkunde/Geographie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Informatik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panose="020B0604020202020204" pitchFamily="34" charset="0"/>
                        </a:rPr>
                        <a:t>Darstellendes Spiel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Latein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Spanisch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Sport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95" name="Text Box 45"/>
          <p:cNvSpPr txBox="1">
            <a:spLocks noChangeArrowheads="1"/>
          </p:cNvSpPr>
          <p:nvPr/>
        </p:nvSpPr>
        <p:spPr bwMode="auto">
          <a:xfrm>
            <a:off x="1331913" y="5516563"/>
            <a:ext cx="1944687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>
                <a:latin typeface="Brandon Grotesque Regular" pitchFamily="34" charset="0"/>
              </a:rPr>
              <a:t>1. Leistungsfach</a:t>
            </a:r>
          </a:p>
        </p:txBody>
      </p:sp>
      <p:sp>
        <p:nvSpPr>
          <p:cNvPr id="23596" name="Text Box 46"/>
          <p:cNvSpPr txBox="1">
            <a:spLocks noChangeArrowheads="1"/>
          </p:cNvSpPr>
          <p:nvPr/>
        </p:nvSpPr>
        <p:spPr bwMode="auto">
          <a:xfrm>
            <a:off x="3579813" y="5722938"/>
            <a:ext cx="192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b="0"/>
          </a:p>
        </p:txBody>
      </p:sp>
      <p:sp>
        <p:nvSpPr>
          <p:cNvPr id="23597" name="Text Box 47"/>
          <p:cNvSpPr txBox="1">
            <a:spLocks noChangeArrowheads="1"/>
          </p:cNvSpPr>
          <p:nvPr/>
        </p:nvSpPr>
        <p:spPr bwMode="auto">
          <a:xfrm>
            <a:off x="3779838" y="5516563"/>
            <a:ext cx="1872282" cy="36933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2. Leistungsfach</a:t>
            </a:r>
          </a:p>
        </p:txBody>
      </p:sp>
      <p:sp>
        <p:nvSpPr>
          <p:cNvPr id="23598" name="Text Box 48"/>
          <p:cNvSpPr txBox="1">
            <a:spLocks noChangeArrowheads="1"/>
          </p:cNvSpPr>
          <p:nvPr/>
        </p:nvSpPr>
        <p:spPr bwMode="auto">
          <a:xfrm>
            <a:off x="6156325" y="5516563"/>
            <a:ext cx="1944067" cy="369332"/>
          </a:xfrm>
          <a:prstGeom prst="rect">
            <a:avLst/>
          </a:prstGeom>
          <a:solidFill>
            <a:srgbClr val="39DFE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GK-Prüfungsfach</a:t>
            </a:r>
          </a:p>
        </p:txBody>
      </p:sp>
      <p:pic>
        <p:nvPicPr>
          <p:cNvPr id="8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  <a:cs typeface="Arial" pitchFamily="34" charset="0"/>
              </a:rPr>
              <a:t>Prüfungsfächer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285860"/>
            <a:ext cx="6890538" cy="206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1. Leistungsfach: schriftliche Prüfung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2. Leistungsfach: schriftliche Prüfung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3. Prüfungsfach: schriftliche Prüfung</a:t>
            </a:r>
          </a:p>
          <a:p>
            <a:pPr eaLnBrk="1" hangingPunct="1">
              <a:lnSpc>
                <a:spcPct val="80000"/>
              </a:lnSpc>
            </a:pPr>
            <a:endParaRPr lang="de-DE" sz="2000" dirty="0">
              <a:latin typeface="Brandon Grotesque Regular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4. Prüfungsfach: mündliche Prüfung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5. Prüfungsfach: Präsentation / mündliche Prüfung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429000"/>
            <a:ext cx="95726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Brandon Grotesque Regular" pitchFamily="34" charset="0"/>
              </a:rPr>
              <a:t>Eine besondere Lernleistung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kann im Rahmen oder Umfang eines Kurses von mindestens zwei Halbjahren </a:t>
            </a:r>
          </a:p>
          <a:p>
            <a:r>
              <a:rPr lang="de-DE" dirty="0">
                <a:latin typeface="Brandon Grotesque Regular" pitchFamily="34" charset="0"/>
              </a:rPr>
              <a:t>	</a:t>
            </a:r>
            <a:r>
              <a:rPr lang="de-DE" b="0" dirty="0">
                <a:latin typeface="Brandon Grotesque Regular" pitchFamily="34" charset="0"/>
              </a:rPr>
              <a:t>erbracht werden. 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stellt eine Arbeit dar, in der eine Aufgabenstellung selbstständig konzipiert, bearbeitet,</a:t>
            </a:r>
          </a:p>
          <a:p>
            <a:r>
              <a:rPr lang="de-DE" b="0" dirty="0">
                <a:latin typeface="Brandon Grotesque Regular" pitchFamily="34" charset="0"/>
              </a:rPr>
              <a:t>    	reflektiert und dokumentiert wird. 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kann auch im Rahmen eines Leistungskurses stattfinden</a:t>
            </a:r>
          </a:p>
          <a:p>
            <a:pPr>
              <a:buFont typeface="Wingdings" pitchFamily="2" charset="2"/>
              <a:buNone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b="0" dirty="0">
                <a:latin typeface="Brandon Grotesque Regular" pitchFamily="34" charset="0"/>
              </a:rPr>
              <a:t>Die Anmeldung:     </a:t>
            </a:r>
          </a:p>
          <a:p>
            <a:pPr lvl="3"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ist verbindlich und kann später nicht widerrufen werden.</a:t>
            </a:r>
          </a:p>
          <a:p>
            <a:pPr lvl="3"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  <a:cs typeface="Arial" pitchFamily="34" charset="0"/>
              </a:rPr>
              <a:t>erfolgt spätestens zu Beginn des zweiten Jahres der Qualifikationsphase</a:t>
            </a:r>
            <a:r>
              <a:rPr lang="de-DE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6357950" y="1219183"/>
            <a:ext cx="142876" cy="928694"/>
          </a:xfrm>
          <a:prstGeom prst="rightBrace">
            <a:avLst>
              <a:gd name="adj1" fmla="val 402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3600" dirty="0"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500826" y="1500174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Brandon Grotesque Regular" pitchFamily="34" charset="0"/>
              </a:rPr>
              <a:t>Landesabitur</a:t>
            </a:r>
          </a:p>
        </p:txBody>
      </p:sp>
      <p:pic>
        <p:nvPicPr>
          <p:cNvPr id="7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  <p:bldP spid="24581" grpId="0" animBg="1"/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14414" y="500042"/>
            <a:ext cx="662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Wahl der fünf Prüfungsfächer 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28596" y="1357298"/>
            <a:ext cx="831691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Prüfungsfächer: </a:t>
            </a:r>
            <a:r>
              <a:rPr lang="de-DE" dirty="0">
                <a:latin typeface="Brandon Grotesque Regular" pitchFamily="34" charset="0"/>
              </a:rPr>
              <a:t>Belegpflicht</a:t>
            </a:r>
            <a:r>
              <a:rPr lang="de-DE" b="0" dirty="0">
                <a:latin typeface="Brandon Grotesque Regular" pitchFamily="34" charset="0"/>
              </a:rPr>
              <a:t> in der Jahrgangsstufe E1 und E2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u="sng" dirty="0">
                <a:latin typeface="Brandon Grotesque Regular" pitchFamily="34" charset="0"/>
              </a:rPr>
              <a:t>Verbindliche Prüfungsfächer</a:t>
            </a:r>
            <a:r>
              <a:rPr lang="de-DE" b="0" dirty="0">
                <a:latin typeface="Brandon Grotesque Regular" pitchFamily="34" charset="0"/>
              </a:rPr>
              <a:t>: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itchFamily="34" charset="0"/>
              </a:rPr>
              <a:t>Deutsch,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itchFamily="34" charset="0"/>
              </a:rPr>
              <a:t>Mathematik</a:t>
            </a:r>
            <a:r>
              <a:rPr lang="de-DE" b="0" dirty="0">
                <a:latin typeface="Brandon Grotesque Regular" pitchFamily="34" charset="0"/>
              </a:rPr>
              <a:t> und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itchFamily="34" charset="0"/>
              </a:rPr>
              <a:t>Fortgeführte Fremdsprache</a:t>
            </a:r>
            <a:r>
              <a:rPr lang="de-DE" b="0" dirty="0">
                <a:latin typeface="Brandon Grotesque Regular" pitchFamily="34" charset="0"/>
              </a:rPr>
              <a:t> oder </a:t>
            </a:r>
            <a:r>
              <a:rPr lang="de-DE" dirty="0">
                <a:latin typeface="Brandon Grotesque Regular" pitchFamily="34" charset="0"/>
              </a:rPr>
              <a:t>Naturwissenschaft</a:t>
            </a:r>
            <a:r>
              <a:rPr lang="de-DE" b="0" dirty="0">
                <a:latin typeface="Brandon Grotesque Regular" pitchFamily="34" charset="0"/>
              </a:rPr>
              <a:t> oder </a:t>
            </a:r>
            <a:r>
              <a:rPr lang="de-DE" dirty="0">
                <a:latin typeface="Brandon Grotesque Regular" pitchFamily="34" charset="0"/>
              </a:rPr>
              <a:t>Informatik</a:t>
            </a:r>
          </a:p>
          <a:p>
            <a:pPr marL="800100" lvl="1" indent="-342900"/>
            <a:endParaRPr lang="de-DE" sz="1400" b="0" dirty="0">
              <a:latin typeface="Brandon Grotesque Regular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Es muss mindestens ein Prüfungsfach aus jedem Aufgabenfeld gewählt werden.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Die schriftlichen Prüfungen müssen in mindestens zwei Aufgabenfeldern erfolgen</a:t>
            </a:r>
            <a:r>
              <a:rPr lang="de-DE" b="0" dirty="0">
                <a:latin typeface="Arial" charset="0"/>
              </a:rPr>
              <a:t>.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00213"/>
            <a:ext cx="74898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714612" y="642918"/>
            <a:ext cx="370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 Gesamtqualifikation</a:t>
            </a:r>
          </a:p>
        </p:txBody>
      </p:sp>
      <p:sp>
        <p:nvSpPr>
          <p:cNvPr id="26628" name="Textfeld 3"/>
          <p:cNvSpPr txBox="1">
            <a:spLocks noChangeArrowheads="1"/>
          </p:cNvSpPr>
          <p:nvPr/>
        </p:nvSpPr>
        <p:spPr bwMode="auto">
          <a:xfrm>
            <a:off x="1619250" y="6092825"/>
            <a:ext cx="7183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aus: Informationsbroschüre des Hess. Kultusministeriums: Abitur in Hessen- Ein guter Weg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2708275"/>
            <a:ext cx="32861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Wertungsschema </a:t>
            </a:r>
          </a:p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für die </a:t>
            </a:r>
          </a:p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Qualifikationsphase</a:t>
            </a:r>
          </a:p>
        </p:txBody>
      </p:sp>
      <p:pic>
        <p:nvPicPr>
          <p:cNvPr id="27651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56324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28596" y="2143116"/>
            <a:ext cx="83169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Arial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In </a:t>
            </a:r>
            <a:r>
              <a:rPr lang="de-DE" dirty="0">
                <a:latin typeface="Brandon Grotesque Regular" pitchFamily="34" charset="0"/>
              </a:rPr>
              <a:t>18 der 24</a:t>
            </a:r>
            <a:r>
              <a:rPr lang="de-DE" b="0" dirty="0">
                <a:latin typeface="Brandon Grotesque Regular" pitchFamily="34" charset="0"/>
              </a:rPr>
              <a:t> einzubringenden </a:t>
            </a:r>
            <a:r>
              <a:rPr lang="de-DE" dirty="0">
                <a:latin typeface="Brandon Grotesque Regular" pitchFamily="34" charset="0"/>
              </a:rPr>
              <a:t>Grundkurse</a:t>
            </a:r>
            <a:r>
              <a:rPr lang="de-DE" b="0" dirty="0">
                <a:latin typeface="Brandon Grotesque Regular" pitchFamily="34" charset="0"/>
              </a:rPr>
              <a:t>, die in den vier Halbjahren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einschließlich des Prüfungshalbjahres besucht wurden, müssen jeweils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</a:t>
            </a:r>
            <a:r>
              <a:rPr lang="de-DE" dirty="0">
                <a:latin typeface="Brandon Grotesque Regular" pitchFamily="34" charset="0"/>
              </a:rPr>
              <a:t>mindestens fünf Punkte</a:t>
            </a:r>
            <a:r>
              <a:rPr lang="de-DE" b="0" dirty="0">
                <a:latin typeface="Brandon Grotesque Regular" pitchFamily="34" charset="0"/>
              </a:rPr>
              <a:t> erreicht worden sein.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 Die 24 Grundkurse werden einfach gewichtet.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Im Grundkursbereich müssen </a:t>
            </a:r>
            <a:r>
              <a:rPr lang="de-DE" dirty="0">
                <a:latin typeface="Brandon Grotesque Regular" pitchFamily="34" charset="0"/>
              </a:rPr>
              <a:t>mindestens 120 Punkte</a:t>
            </a:r>
            <a:r>
              <a:rPr lang="de-DE" b="0" dirty="0">
                <a:latin typeface="Brandon Grotesque Regular" pitchFamily="34" charset="0"/>
              </a:rPr>
              <a:t> erreicht werden.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00034" y="1071546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Abiturwertung – Grundkursbereich (24 GK)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11188" y="2420938"/>
            <a:ext cx="8208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Arial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In </a:t>
            </a:r>
            <a:r>
              <a:rPr lang="de-DE" dirty="0">
                <a:latin typeface="Brandon Grotesque Regular" pitchFamily="34" charset="0"/>
              </a:rPr>
              <a:t>sechs der acht Leistungskurse </a:t>
            </a:r>
            <a:r>
              <a:rPr lang="de-DE" b="0" dirty="0">
                <a:latin typeface="Brandon Grotesque Regular" pitchFamily="34" charset="0"/>
              </a:rPr>
              <a:t>müssen jeweils </a:t>
            </a:r>
            <a:r>
              <a:rPr lang="de-DE" dirty="0">
                <a:latin typeface="Brandon Grotesque Regular" pitchFamily="34" charset="0"/>
              </a:rPr>
              <a:t>mindestens fünf </a:t>
            </a:r>
            <a:br>
              <a:rPr lang="de-DE" dirty="0">
                <a:latin typeface="Brandon Grotesque Regular" pitchFamily="34" charset="0"/>
              </a:rPr>
            </a:br>
            <a:r>
              <a:rPr lang="de-DE" dirty="0">
                <a:latin typeface="Brandon Grotesque Regular" pitchFamily="34" charset="0"/>
              </a:rPr>
              <a:t>    Punkte</a:t>
            </a:r>
            <a:r>
              <a:rPr lang="de-DE" b="0" dirty="0">
                <a:latin typeface="Brandon Grotesque Regular" pitchFamily="34" charset="0"/>
              </a:rPr>
              <a:t> erreicht werden.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</a:t>
            </a:r>
            <a:r>
              <a:rPr lang="de-DE" dirty="0">
                <a:latin typeface="Brandon Grotesque Regular" pitchFamily="34" charset="0"/>
              </a:rPr>
              <a:t>Keiner der Leistungskurse</a:t>
            </a:r>
            <a:r>
              <a:rPr lang="de-DE" b="0" dirty="0">
                <a:latin typeface="Brandon Grotesque Regular" pitchFamily="34" charset="0"/>
              </a:rPr>
              <a:t> darf mit </a:t>
            </a:r>
            <a:r>
              <a:rPr lang="de-DE" dirty="0">
                <a:latin typeface="Brandon Grotesque Regular" pitchFamily="34" charset="0"/>
              </a:rPr>
              <a:t>null Punkten</a:t>
            </a:r>
            <a:r>
              <a:rPr lang="de-DE" b="0" dirty="0">
                <a:latin typeface="Brandon Grotesque Regular" pitchFamily="34" charset="0"/>
              </a:rPr>
              <a:t> abgeschlossen werden.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Im Leistungskursbereich müssen </a:t>
            </a:r>
            <a:r>
              <a:rPr lang="de-DE" dirty="0">
                <a:latin typeface="Brandon Grotesque Regular" pitchFamily="34" charset="0"/>
              </a:rPr>
              <a:t>mindestens 80 Punkte</a:t>
            </a:r>
            <a:r>
              <a:rPr lang="de-DE" b="0" dirty="0">
                <a:latin typeface="Brandon Grotesque Regular" pitchFamily="34" charset="0"/>
              </a:rPr>
              <a:t> erreicht werden.</a:t>
            </a:r>
          </a:p>
          <a:p>
            <a:pPr>
              <a:buFont typeface="Wingdings" pitchFamily="2" charset="2"/>
              <a:buChar char="Ø"/>
            </a:pPr>
            <a:endParaRPr lang="de-DE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1" dirty="0">
                <a:latin typeface="Brandon Grotesque Regular" pitchFamily="34" charset="0"/>
              </a:rPr>
              <a:t>Insgesamt dürfen höchstens 6 Kurse mit Minderleistung eingebracht werden, davon höchstens zwei Leistungskurse.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Abiturwertung - Leistungskursbereich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1714488"/>
            <a:ext cx="813593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b="0" dirty="0">
                <a:latin typeface="Arial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Die Prüfung darf in keinem Prüfungsfach </a:t>
            </a:r>
            <a:r>
              <a:rPr lang="de-DE" dirty="0">
                <a:latin typeface="Brandon Grotesque Regular" pitchFamily="34" charset="0"/>
              </a:rPr>
              <a:t>mit null Punkten</a:t>
            </a:r>
            <a:r>
              <a:rPr lang="de-DE" b="0" dirty="0">
                <a:latin typeface="Brandon Grotesque Regular" pitchFamily="34" charset="0"/>
              </a:rPr>
              <a:t> abgeschlossen 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werden.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In </a:t>
            </a:r>
            <a:r>
              <a:rPr lang="de-DE" dirty="0">
                <a:latin typeface="Brandon Grotesque Regular" pitchFamily="34" charset="0"/>
              </a:rPr>
              <a:t>drei Prüfungsfächern, darunter einem Leistungsfach</a:t>
            </a:r>
            <a:r>
              <a:rPr lang="de-DE" b="0" dirty="0">
                <a:latin typeface="Brandon Grotesque Regular" pitchFamily="34" charset="0"/>
              </a:rPr>
              <a:t>, müssen in der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Abiturprüfung jeweils </a:t>
            </a:r>
            <a:r>
              <a:rPr lang="de-DE" dirty="0">
                <a:latin typeface="Brandon Grotesque Regular" pitchFamily="34" charset="0"/>
              </a:rPr>
              <a:t>mindestens fünf Punkte</a:t>
            </a:r>
            <a:r>
              <a:rPr lang="de-DE" b="0" dirty="0">
                <a:latin typeface="Brandon Grotesque Regular" pitchFamily="34" charset="0"/>
              </a:rPr>
              <a:t> erreicht werden. </a:t>
            </a:r>
          </a:p>
          <a:p>
            <a:endParaRPr lang="de-DE" dirty="0">
              <a:latin typeface="Brandon Grotesque Regular" pitchFamily="34" charset="0"/>
            </a:endParaRPr>
          </a:p>
          <a:p>
            <a:r>
              <a:rPr lang="de-DE" dirty="0">
                <a:latin typeface="Brandon Grotesque Regular" pitchFamily="34" charset="0"/>
              </a:rPr>
              <a:t>Zum Abiturbereich zählen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die Ergebnisse der Abiturprüfung</a:t>
            </a:r>
          </a:p>
          <a:p>
            <a:pPr>
              <a:buFont typeface="Wingdings" pitchFamily="2" charset="2"/>
              <a:buNone/>
            </a:pPr>
            <a:endParaRPr lang="de-DE" sz="16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dirty="0">
                <a:latin typeface="Brandon Grotesque Regular" pitchFamily="34" charset="0"/>
              </a:rPr>
              <a:t>Wertung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Die </a:t>
            </a:r>
            <a:r>
              <a:rPr lang="de-DE" dirty="0">
                <a:latin typeface="Brandon Grotesque Regular" pitchFamily="34" charset="0"/>
              </a:rPr>
              <a:t>Prüfungsergebnisse im Abitur</a:t>
            </a:r>
            <a:r>
              <a:rPr lang="de-DE" b="0" dirty="0">
                <a:latin typeface="Brandon Grotesque Regular" pitchFamily="34" charset="0"/>
              </a:rPr>
              <a:t> werden </a:t>
            </a:r>
            <a:r>
              <a:rPr lang="de-DE" dirty="0">
                <a:latin typeface="Brandon Grotesque Regular" pitchFamily="34" charset="0"/>
              </a:rPr>
              <a:t>vierfach</a:t>
            </a:r>
            <a:r>
              <a:rPr lang="de-DE" b="0" dirty="0">
                <a:latin typeface="Brandon Grotesque Regular" pitchFamily="34" charset="0"/>
              </a:rPr>
              <a:t> gewichtet. Im Abiturbereich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müssen </a:t>
            </a:r>
            <a:r>
              <a:rPr lang="de-DE" dirty="0">
                <a:latin typeface="Brandon Grotesque Regular" pitchFamily="34" charset="0"/>
              </a:rPr>
              <a:t>mindestens 100 Punkte</a:t>
            </a:r>
            <a:r>
              <a:rPr lang="de-DE" b="0" dirty="0">
                <a:latin typeface="Brandon Grotesque Regular" pitchFamily="34" charset="0"/>
              </a:rPr>
              <a:t> erreicht werden.</a:t>
            </a:r>
          </a:p>
          <a:p>
            <a:pPr>
              <a:buFont typeface="Wingdings" pitchFamily="2" charset="2"/>
              <a:buNone/>
            </a:pPr>
            <a:endParaRPr lang="de-DE" sz="1600" b="0" dirty="0">
              <a:latin typeface="Brandon Grotesque Regular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0166" y="785794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Abiturwertung - Abiturbereich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968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9552" y="771508"/>
            <a:ext cx="6028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Welche Abschlüsse können erworben werden?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1357298"/>
            <a:ext cx="838993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Brandon Grotesque Regular" pitchFamily="34" charset="0"/>
              </a:rPr>
              <a:t>Die allgemeine Hochschulreife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berechtigt zum Studium.</a:t>
            </a:r>
            <a:r>
              <a:rPr lang="de-DE" b="0" dirty="0">
                <a:latin typeface="Brandon Grotesque Regular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de-DE" sz="16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sz="1600" b="0" dirty="0">
                <a:latin typeface="Brandon Grotesque Regular" pitchFamily="34" charset="0"/>
              </a:rPr>
              <a:t>Für einige Studienfächer („Numerus clausus Fächer”), gelten Zulassungsbeschränkungen. </a:t>
            </a:r>
          </a:p>
          <a:p>
            <a:pPr>
              <a:buFont typeface="Wingdings" pitchFamily="2" charset="2"/>
              <a:buNone/>
            </a:pPr>
            <a:r>
              <a:rPr lang="de-DE" sz="1600" b="0" dirty="0">
                <a:latin typeface="Brandon Grotesque Regular" pitchFamily="34" charset="0"/>
              </a:rPr>
              <a:t>Die aktuelle Liste dieser Studiengänge erhält man</a:t>
            </a:r>
          </a:p>
          <a:p>
            <a:pPr lvl="1"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an jeder Universität und </a:t>
            </a:r>
          </a:p>
          <a:p>
            <a:pPr lvl="1">
              <a:buFont typeface="Wingdings" pitchFamily="2" charset="2"/>
              <a:buChar char="Ø"/>
            </a:pPr>
            <a:r>
              <a:rPr lang="de-DE" sz="1600" dirty="0">
                <a:latin typeface="Brandon Grotesque Regular" pitchFamily="34" charset="0"/>
              </a:rPr>
              <a:t>über die Stiftung für Hochschulzulassung (</a:t>
            </a:r>
            <a:r>
              <a:rPr lang="de-DE" sz="1600" dirty="0" err="1">
                <a:latin typeface="Brandon Grotesque Regular" pitchFamily="34" charset="0"/>
              </a:rPr>
              <a:t>SfH</a:t>
            </a:r>
            <a:r>
              <a:rPr lang="de-DE" sz="1600" dirty="0">
                <a:latin typeface="Brandon Grotesque Regular" pitchFamily="34" charset="0"/>
              </a:rPr>
              <a:t>) – ehemals ZVS (Zentralstelle für die Vergabe von Studienplätzen) unter </a:t>
            </a:r>
            <a:br>
              <a:rPr lang="de-DE" sz="1600" dirty="0">
                <a:latin typeface="Brandon Grotesque Regular" pitchFamily="34" charset="0"/>
              </a:rPr>
            </a:br>
            <a:r>
              <a:rPr lang="de-DE" sz="1600" dirty="0">
                <a:latin typeface="Brandon Grotesque Regular" pitchFamily="34" charset="0"/>
              </a:rPr>
              <a:t>   </a:t>
            </a:r>
            <a:r>
              <a:rPr lang="de-DE" sz="1600" dirty="0">
                <a:latin typeface="Brandon Grotesque Regular" pitchFamily="34" charset="0"/>
                <a:hlinkClick r:id="rId2"/>
              </a:rPr>
              <a:t>http://www.hochschulstart.de/</a:t>
            </a:r>
            <a:endParaRPr lang="de-DE" sz="1600" dirty="0">
              <a:latin typeface="Brandon Grotesque Regular" pitchFamily="34" charset="0"/>
            </a:endParaRPr>
          </a:p>
          <a:p>
            <a:pPr lvl="1"/>
            <a:r>
              <a:rPr lang="de-DE" sz="1600" dirty="0">
                <a:latin typeface="Brandon Grotesque Regular" pitchFamily="34" charset="0"/>
              </a:rPr>
              <a:t> </a:t>
            </a:r>
          </a:p>
          <a:p>
            <a:endParaRPr lang="de-DE" sz="1600" b="0" dirty="0">
              <a:latin typeface="Brandon Grotesque Regular" pitchFamily="34" charset="0"/>
            </a:endParaRPr>
          </a:p>
          <a:p>
            <a:r>
              <a:rPr lang="de-DE" dirty="0">
                <a:latin typeface="Brandon Grotesque Regular" pitchFamily="34" charset="0"/>
              </a:rPr>
              <a:t>Fachhochschulreife (schulischer Teil)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Nach einem Jahr in der Qualifikationsphase kann man nach Erfüllung entsprechender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Voraussetzungen (OAVO §48 (2)), den schulischen Teil der Fachhochschulreife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erhalten.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Eine anschließende mindestens einjährige Berufs- oder Praktikantentätigkeit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(OAVO §48</a:t>
            </a:r>
            <a:r>
              <a:rPr lang="de-DE" b="0" dirty="0">
                <a:latin typeface="Brandon Grotesque Regular" pitchFamily="34" charset="0"/>
              </a:rPr>
              <a:t> </a:t>
            </a:r>
            <a:r>
              <a:rPr lang="de-DE" sz="1600" b="0" dirty="0">
                <a:latin typeface="Brandon Grotesque Regular" pitchFamily="34" charset="0"/>
              </a:rPr>
              <a:t>(6)) führt dann zur endgültigen Ausstellung des  Zeugnisses der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Fachhochschulreife. </a:t>
            </a:r>
            <a:r>
              <a:rPr lang="de-DE" sz="1600" dirty="0">
                <a:latin typeface="Brandon Grotesque Regular" pitchFamily="34" charset="0"/>
              </a:rPr>
              <a:t>  FH -&gt; HAW (Hochschule für angewandte Wissenschaften) </a:t>
            </a:r>
            <a:endParaRPr lang="de-DE" sz="1600" b="0" dirty="0">
              <a:latin typeface="Brandon Grotesque Regular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1472" y="1357298"/>
            <a:ext cx="806608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Die Unterrichtsfächer werden mit Ausnahme des Faches Sport in drei Aufgabenfeldern zusammengefasst: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das </a:t>
            </a:r>
            <a:r>
              <a:rPr lang="de-DE" sz="2000" dirty="0">
                <a:latin typeface="Brandon Grotesque Regular" pitchFamily="34" charset="0"/>
              </a:rPr>
              <a:t>sprachlich-literarisch-künstlerische</a:t>
            </a:r>
            <a:r>
              <a:rPr lang="de-DE" sz="2000" b="0" dirty="0">
                <a:latin typeface="Brandon Grotesque Regular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das </a:t>
            </a:r>
            <a:r>
              <a:rPr lang="de-DE" sz="2000" dirty="0">
                <a:latin typeface="Brandon Grotesque Regular" pitchFamily="34" charset="0"/>
              </a:rPr>
              <a:t>gesellschaftswissenschaftliche</a:t>
            </a:r>
            <a:r>
              <a:rPr lang="de-DE" sz="2000" b="0" dirty="0">
                <a:latin typeface="Brandon Grotesque Regular" pitchFamily="34" charset="0"/>
              </a:rPr>
              <a:t> und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das </a:t>
            </a:r>
            <a:r>
              <a:rPr lang="de-DE" sz="2000" dirty="0">
                <a:latin typeface="Brandon Grotesque Regular" pitchFamily="34" charset="0"/>
              </a:rPr>
              <a:t>mathematisch-naturwissenschaftlich-technische Aufgabenfeld</a:t>
            </a:r>
            <a:r>
              <a:rPr lang="de-DE" sz="2000" b="0" dirty="0">
                <a:latin typeface="Brandon Grotesque Regular" pitchFamily="34" charset="0"/>
              </a:rPr>
              <a:t>.</a:t>
            </a:r>
          </a:p>
          <a:p>
            <a:pPr>
              <a:buFontTx/>
              <a:buChar char="-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Tx/>
              <a:buChar char="-"/>
            </a:pPr>
            <a:endParaRPr lang="de-DE" sz="2000" b="0" dirty="0">
              <a:latin typeface="Brandon Grotesque Regular" pitchFamily="34" charset="0"/>
            </a:endParaRPr>
          </a:p>
          <a:p>
            <a:r>
              <a:rPr lang="de-DE" sz="2000" b="0" dirty="0">
                <a:latin typeface="Brandon Grotesque Regular" pitchFamily="34" charset="0"/>
              </a:rPr>
              <a:t>In den Aufgabenfeldern und in Sport werden die vorher erworbenen Kenntnisse, Fähigkeiten und Fertigkeiten vertieft und erweitert.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839745" y="731015"/>
            <a:ext cx="5889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Unterrichtsfächer und Aufgabenfelder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0"/>
            <a:ext cx="1656184" cy="9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Oberstufenleitung\AppData\Local\Microsoft\Windows\Temporary Internet Files\Content.IE5\OYZ9LXWE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844675"/>
            <a:ext cx="187325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27088" y="2492375"/>
            <a:ext cx="777716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Zum sprachlich-literarisch-künstlerischen Aufgabenfeld gehören die Fächer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Deutsch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Kunst, Musik, Darstellendes Spiel </a:t>
            </a:r>
            <a:r>
              <a:rPr lang="de-DE" sz="2000" b="0" dirty="0">
                <a:latin typeface="Brandon Grotesque Regular" pitchFamily="34" charset="0"/>
              </a:rPr>
              <a:t>und die 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Fremdsprachen (Englisch, Französisch, Lateinisch, Spanisch). </a:t>
            </a:r>
          </a:p>
          <a:p>
            <a:endParaRPr lang="de-DE" b="0" dirty="0">
              <a:latin typeface="Brandon Grotesque Regular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57224" y="1000108"/>
            <a:ext cx="6635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Fachbereich I: 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Sprachlich-literarisch-künstlerisches Aufgabenfeld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42988" y="2205038"/>
            <a:ext cx="7200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Zum gesellschaftswissenschaftlichen Aufgabenfeld gehören die Fächer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Geschichte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Politik und Wirtschaft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die </a:t>
            </a:r>
            <a:r>
              <a:rPr lang="de-DE" sz="2000" b="1" dirty="0">
                <a:latin typeface="Brandon Grotesque Regular" pitchFamily="34" charset="0"/>
              </a:rPr>
              <a:t>Religionslehren</a:t>
            </a:r>
            <a:r>
              <a:rPr lang="de-DE" sz="2000" dirty="0">
                <a:latin typeface="Brandon Grotesque Regular" pitchFamily="34" charset="0"/>
              </a:rPr>
              <a:t> und </a:t>
            </a:r>
            <a:r>
              <a:rPr lang="de-DE" sz="2000" b="1" dirty="0">
                <a:latin typeface="Brandon Grotesque Regular" pitchFamily="34" charset="0"/>
              </a:rPr>
              <a:t>Ethik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Erdkunde/Geographie</a:t>
            </a:r>
            <a:r>
              <a:rPr lang="de-DE" sz="2000" dirty="0">
                <a:latin typeface="Brandon Grotesque Regular" pitchFamily="34" charset="0"/>
              </a:rPr>
              <a:t> und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Philosophie</a:t>
            </a:r>
            <a:r>
              <a:rPr lang="de-DE" sz="2000" dirty="0">
                <a:latin typeface="Brandon Grotesque Regular" pitchFamily="34" charset="0"/>
              </a:rPr>
              <a:t>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071538" y="714356"/>
            <a:ext cx="5988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Fachbereich II: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Gesellschaftswissenschaftliches Aufgabenfeld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16012" y="2133600"/>
            <a:ext cx="763245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Zum mathematisch-naturwissenschaftlich-technischen Aufgabenfeld gehören die Fächer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Mathematik</a:t>
            </a:r>
            <a:r>
              <a:rPr lang="de-DE" sz="2000" dirty="0">
                <a:latin typeface="Brandon Grotesque Regular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Biologie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Chemie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Physik</a:t>
            </a:r>
            <a:r>
              <a:rPr lang="de-DE" sz="2000" dirty="0">
                <a:latin typeface="Brandon Grotesque Regular" pitchFamily="34" charset="0"/>
              </a:rPr>
              <a:t> und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Informatik</a:t>
            </a:r>
            <a:r>
              <a:rPr lang="de-DE" sz="2000" dirty="0">
                <a:latin typeface="Arial" charset="0"/>
              </a:rPr>
              <a:t>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357290" y="357166"/>
            <a:ext cx="479791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3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Fachbereich III: </a:t>
            </a:r>
          </a:p>
          <a:p>
            <a:r>
              <a:rPr lang="de-DE" sz="23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Mathematisch-naturwissenschaftlich-</a:t>
            </a:r>
          </a:p>
          <a:p>
            <a:r>
              <a:rPr lang="de-DE" sz="23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technisches Aufgabenfeld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71472" y="571480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ist die gymnasiale Oberstufe strukturiert?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42910" y="1500174"/>
            <a:ext cx="813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Organisatorisch ist die gymnasiale Oberstufe in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die einjährige </a:t>
            </a:r>
            <a:r>
              <a:rPr lang="de-DE" sz="2000" dirty="0">
                <a:latin typeface="Brandon Grotesque Regular" pitchFamily="34" charset="0"/>
              </a:rPr>
              <a:t>Einführungsphase (E1, E2) </a:t>
            </a:r>
            <a:r>
              <a:rPr lang="de-DE" sz="2000" b="0" dirty="0">
                <a:latin typeface="Brandon Grotesque Regular" pitchFamily="34" charset="0"/>
              </a:rPr>
              <a:t>und 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die zweijährige </a:t>
            </a:r>
            <a:r>
              <a:rPr lang="de-DE" sz="2000" dirty="0">
                <a:latin typeface="Brandon Grotesque Regular" pitchFamily="34" charset="0"/>
              </a:rPr>
              <a:t>Qualifikationsphase (Q1-Q4) </a:t>
            </a:r>
            <a:r>
              <a:rPr lang="de-DE" sz="2000" b="0" dirty="0">
                <a:latin typeface="Brandon Grotesque Regular" pitchFamily="34" charset="0"/>
              </a:rPr>
              <a:t>unterteilt.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14282" y="3714752"/>
            <a:ext cx="8532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Die </a:t>
            </a:r>
            <a:r>
              <a:rPr lang="de-DE" dirty="0">
                <a:latin typeface="Brandon Grotesque Regular" pitchFamily="34" charset="0"/>
              </a:rPr>
              <a:t>Einführungsphase</a:t>
            </a:r>
            <a:r>
              <a:rPr lang="de-DE" b="0" dirty="0">
                <a:latin typeface="Brandon Grotesque Regular" pitchFamily="34" charset="0"/>
              </a:rPr>
              <a:t> übernimmt eine </a:t>
            </a:r>
            <a:r>
              <a:rPr lang="de-DE" dirty="0">
                <a:latin typeface="Brandon Grotesque Regular" pitchFamily="34" charset="0"/>
              </a:rPr>
              <a:t>Brücken- </a:t>
            </a:r>
            <a:r>
              <a:rPr lang="de-DE" b="0" dirty="0">
                <a:latin typeface="Brandon Grotesque Regular" pitchFamily="34" charset="0"/>
              </a:rPr>
              <a:t>und</a:t>
            </a:r>
            <a:r>
              <a:rPr lang="de-DE" dirty="0">
                <a:latin typeface="Brandon Grotesque Regular" pitchFamily="34" charset="0"/>
              </a:rPr>
              <a:t> Orientierungsfunktion</a:t>
            </a:r>
            <a:r>
              <a:rPr lang="de-DE" b="0" dirty="0">
                <a:latin typeface="Brandon Grotesque Regular" pitchFamily="34" charset="0"/>
              </a:rPr>
              <a:t>. </a:t>
            </a: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Hier erwirbt man die notwendigen Kenntnisse und Fähigkeiten für erfolgreiches Arbeiten in der sich anschließenden Qualifikationsphase. </a:t>
            </a: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Die Klassen werden i.d.R. neu zusammengesetzt.</a:t>
            </a:r>
          </a:p>
          <a:p>
            <a:endParaRPr lang="de-DE" b="0" dirty="0">
              <a:latin typeface="Arial" charset="0"/>
            </a:endParaRPr>
          </a:p>
          <a:p>
            <a:endParaRPr lang="de-DE" b="0" dirty="0">
              <a:latin typeface="Arial" charset="0"/>
            </a:endParaRP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71472" y="500042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Rahmenstundentafel der Einführungsphase</a:t>
            </a:r>
          </a:p>
        </p:txBody>
      </p:sp>
      <p:graphicFrame>
        <p:nvGraphicFramePr>
          <p:cNvPr id="1135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79501"/>
              </p:ext>
            </p:extLst>
          </p:nvPr>
        </p:nvGraphicFramePr>
        <p:xfrm>
          <a:off x="5143504" y="1285860"/>
          <a:ext cx="3670300" cy="265176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Mathematisch-naturwissenschaftliches Aufgabenfeld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Mathematik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Physik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Chemie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Biologie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Informatik (WPU)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Sport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96" name="Rectangle 236"/>
          <p:cNvSpPr>
            <a:spLocks noChangeArrowheads="1"/>
          </p:cNvSpPr>
          <p:nvPr/>
        </p:nvSpPr>
        <p:spPr bwMode="auto">
          <a:xfrm>
            <a:off x="5616575" y="6164263"/>
            <a:ext cx="2476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900" b="0">
              <a:latin typeface="Arial" charset="0"/>
            </a:endParaRPr>
          </a:p>
          <a:p>
            <a:pPr eaLnBrk="0" hangingPunct="0"/>
            <a:br>
              <a:rPr lang="de-DE" b="0">
                <a:latin typeface="Arial" charset="0"/>
              </a:rPr>
            </a:br>
            <a:endParaRPr lang="de-DE" b="0">
              <a:latin typeface="Arial" charset="0"/>
            </a:endParaRPr>
          </a:p>
          <a:p>
            <a:pPr eaLnBrk="0" hangingPunct="0"/>
            <a:r>
              <a:rPr lang="de-DE" b="0">
                <a:latin typeface="Arial" charset="0"/>
              </a:rPr>
              <a:t> </a:t>
            </a:r>
          </a:p>
          <a:p>
            <a:pPr eaLnBrk="0" hangingPunct="0"/>
            <a:endParaRPr lang="de-DE" b="0">
              <a:latin typeface="Arial" charset="0"/>
            </a:endParaRPr>
          </a:p>
        </p:txBody>
      </p:sp>
      <p:graphicFrame>
        <p:nvGraphicFramePr>
          <p:cNvPr id="1135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35804"/>
              </p:ext>
            </p:extLst>
          </p:nvPr>
        </p:nvGraphicFramePr>
        <p:xfrm>
          <a:off x="571472" y="1285860"/>
          <a:ext cx="4319587" cy="2146076"/>
        </p:xfrm>
        <a:graphic>
          <a:graphicData uri="http://schemas.openxmlformats.org/drawingml/2006/table">
            <a:tbl>
              <a:tblPr/>
              <a:tblGrid>
                <a:gridCol w="259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Sprachlich-literarisch-künstlerisches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Aufgabenfeld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3(+1)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1. Fremdsprache 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(Englisch)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3(+1)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2. Fremdsprache 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(Spanisch)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 </a:t>
                      </a: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(4)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Kunst / Musik /DS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3. Fremdsprache (WPU)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358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37558"/>
              </p:ext>
            </p:extLst>
          </p:nvPr>
        </p:nvGraphicFramePr>
        <p:xfrm>
          <a:off x="571472" y="4000504"/>
          <a:ext cx="4321175" cy="2346960"/>
        </p:xfrm>
        <a:graphic>
          <a:graphicData uri="http://schemas.openxmlformats.org/drawingml/2006/table">
            <a:tbl>
              <a:tblPr/>
              <a:tblGrid>
                <a:gridCol w="228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Gesellschaftswissenschaftliches Aufgabenfeld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Politik und Wirtschaft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Geschichte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Religionslehre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Philosophie (WPU)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Erdkunde/Geographie (WPU)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49" name="Text Box 434"/>
          <p:cNvSpPr txBox="1">
            <a:spLocks noChangeArrowheads="1"/>
          </p:cNvSpPr>
          <p:nvPr/>
        </p:nvSpPr>
        <p:spPr bwMode="auto">
          <a:xfrm>
            <a:off x="5364163" y="4941888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latin typeface="Brandon Grotesque Regular" pitchFamily="34" charset="0"/>
              </a:rPr>
              <a:t>Zusätzlich:</a:t>
            </a:r>
            <a:r>
              <a:rPr lang="de-DE" sz="1400" b="0" dirty="0">
                <a:latin typeface="Brandon Grotesque Regular" pitchFamily="34" charset="0"/>
              </a:rPr>
              <a:t> Eine Tutorenstunde</a:t>
            </a:r>
          </a:p>
        </p:txBody>
      </p:sp>
      <p:sp>
        <p:nvSpPr>
          <p:cNvPr id="11350" name="Text Box 513"/>
          <p:cNvSpPr txBox="1">
            <a:spLocks noChangeArrowheads="1"/>
          </p:cNvSpPr>
          <p:nvPr/>
        </p:nvSpPr>
        <p:spPr bwMode="auto">
          <a:xfrm>
            <a:off x="5435600" y="5373688"/>
            <a:ext cx="2636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solidFill>
                  <a:srgbClr val="0000CC"/>
                </a:solidFill>
                <a:latin typeface="Brandon Grotesque Regular" pitchFamily="34" charset="0"/>
              </a:rPr>
              <a:t>WPU: Wahlpflichtunterricht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364163" y="5805488"/>
            <a:ext cx="3455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Brandon Grotesque Regular" pitchFamily="34" charset="0"/>
              </a:rPr>
              <a:t>Kompensations-/Orientierungs-/ </a:t>
            </a:r>
          </a:p>
          <a:p>
            <a:r>
              <a:rPr lang="de-DE" sz="1400" dirty="0">
                <a:latin typeface="Brandon Grotesque Regular" pitchFamily="34" charset="0"/>
              </a:rPr>
              <a:t>Profilbildungsstunden möglich</a:t>
            </a:r>
          </a:p>
        </p:txBody>
      </p:sp>
      <p:pic>
        <p:nvPicPr>
          <p:cNvPr id="10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9" grpId="0"/>
      <p:bldP spid="1135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357290" y="500042"/>
            <a:ext cx="480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wird der Unterricht organisiert?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000100" y="1285860"/>
            <a:ext cx="76342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 u="sng" dirty="0">
                <a:latin typeface="Brandon Grotesque Regular" pitchFamily="34" charset="0"/>
              </a:rPr>
              <a:t>Einführungsphase:</a:t>
            </a:r>
            <a:r>
              <a:rPr lang="de-DE" sz="1600" b="0" dirty="0">
                <a:latin typeface="Brandon Grotesque Regular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 Verbindlicher Unterricht wird im </a:t>
            </a:r>
            <a:r>
              <a:rPr lang="de-DE" sz="1600" dirty="0">
                <a:latin typeface="Brandon Grotesque Regular" pitchFamily="34" charset="0"/>
              </a:rPr>
              <a:t>Klassenverband und im Kurssystem</a:t>
            </a:r>
            <a:r>
              <a:rPr lang="de-DE" sz="1600" b="0" dirty="0">
                <a:latin typeface="Brandon Grotesque Regular" pitchFamily="34" charset="0"/>
              </a:rPr>
              <a:t> erteilt.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 Am Ende der Einführungsphase wird eine Entscheidung über die Zulassung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 zur Qualifikationsphase getroffen.</a:t>
            </a:r>
          </a:p>
        </p:txBody>
      </p:sp>
      <p:graphicFrame>
        <p:nvGraphicFramePr>
          <p:cNvPr id="829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97020"/>
              </p:ext>
            </p:extLst>
          </p:nvPr>
        </p:nvGraphicFramePr>
        <p:xfrm>
          <a:off x="1142976" y="4071942"/>
          <a:ext cx="6408738" cy="1828800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Leistungskurse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Grundkurse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alle anderen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 der Regel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Rectangle 92"/>
          <p:cNvSpPr>
            <a:spLocks noChangeArrowheads="1"/>
          </p:cNvSpPr>
          <p:nvPr/>
        </p:nvSpPr>
        <p:spPr bwMode="auto">
          <a:xfrm>
            <a:off x="1000100" y="2714620"/>
            <a:ext cx="7704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 u="sng" dirty="0">
                <a:latin typeface="Brandon Grotesque Regular" pitchFamily="34" charset="0"/>
              </a:rPr>
              <a:t>Qualifikationsphase:</a:t>
            </a:r>
            <a:r>
              <a:rPr lang="de-DE" sz="1600" b="0" dirty="0">
                <a:latin typeface="Brandon Grotesque Regular" pitchFamily="34" charset="0"/>
              </a:rPr>
              <a:t> </a:t>
            </a:r>
          </a:p>
          <a:p>
            <a:r>
              <a:rPr lang="de-DE" sz="1600" b="0" dirty="0">
                <a:latin typeface="Brandon Grotesque Regular" pitchFamily="34" charset="0"/>
              </a:rPr>
              <a:t>  Es wird im </a:t>
            </a:r>
            <a:r>
              <a:rPr lang="de-DE" sz="1600" dirty="0">
                <a:latin typeface="Brandon Grotesque Regular" pitchFamily="34" charset="0"/>
              </a:rPr>
              <a:t>Kurssystem </a:t>
            </a:r>
            <a:r>
              <a:rPr lang="de-DE" sz="1600" b="0" dirty="0">
                <a:latin typeface="Brandon Grotesque Regular" pitchFamily="34" charset="0"/>
              </a:rPr>
              <a:t>unterrichtet. </a:t>
            </a:r>
          </a:p>
          <a:p>
            <a:r>
              <a:rPr lang="de-DE" sz="1600" b="0" dirty="0">
                <a:latin typeface="Brandon Grotesque Regular" pitchFamily="34" charset="0"/>
              </a:rPr>
              <a:t>  Es wird unterschieden zwischen </a:t>
            </a:r>
            <a:r>
              <a:rPr lang="de-DE" sz="1600" dirty="0">
                <a:latin typeface="Brandon Grotesque Regular" pitchFamily="34" charset="0"/>
              </a:rPr>
              <a:t>Grundkursen</a:t>
            </a:r>
            <a:r>
              <a:rPr lang="de-DE" sz="1600" b="0" dirty="0">
                <a:latin typeface="Brandon Grotesque Regular" pitchFamily="34" charset="0"/>
              </a:rPr>
              <a:t> und </a:t>
            </a:r>
            <a:r>
              <a:rPr lang="de-DE" sz="1600" dirty="0">
                <a:latin typeface="Brandon Grotesque Regular" pitchFamily="34" charset="0"/>
              </a:rPr>
              <a:t>Leistungskursen</a:t>
            </a:r>
            <a:r>
              <a:rPr lang="de-DE" sz="1600" b="0" dirty="0">
                <a:latin typeface="Brandon Grotesque Regular" pitchFamily="34" charset="0"/>
              </a:rPr>
              <a:t>.</a:t>
            </a:r>
          </a:p>
        </p:txBody>
      </p:sp>
      <p:pic>
        <p:nvPicPr>
          <p:cNvPr id="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1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1911</Words>
  <Application>Microsoft Office PowerPoint</Application>
  <PresentationFormat>Bildschirmpräsentation (4:3)</PresentationFormat>
  <Paragraphs>430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Brandon Grotesque Regular</vt:lpstr>
      <vt:lpstr>Calibri</vt:lpstr>
      <vt:lpstr>Wingdings</vt:lpstr>
      <vt:lpstr>Larissa-Design</vt:lpstr>
      <vt:lpstr>Informationsabend für Schüler und Eltern der Klassen 10  Die gymnasiale Oberstufe   (nach OAVO vom 20. Juli 2009,  geändert durch Artikel 17 des Gesetzes vom 18. Juni 2020)  Jens Bodensohn 2024</vt:lpstr>
      <vt:lpstr>Gliederung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Prüfungsfächer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für Schüler und Eltern der Klassen 10 Die gymnasiale Oberstufe  (nach OAVO vom 20. Juli 2009  in der Fassung vom 04. April 2013)</dc:title>
  <dc:creator>Schule</dc:creator>
  <cp:lastModifiedBy>Bodensohn, Jens</cp:lastModifiedBy>
  <cp:revision>35</cp:revision>
  <cp:lastPrinted>2023-02-24T16:41:28Z</cp:lastPrinted>
  <dcterms:created xsi:type="dcterms:W3CDTF">2014-01-28T13:50:17Z</dcterms:created>
  <dcterms:modified xsi:type="dcterms:W3CDTF">2024-02-19T11:35:33Z</dcterms:modified>
</cp:coreProperties>
</file>