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8" r:id="rId2"/>
    <p:sldId id="259" r:id="rId3"/>
    <p:sldId id="261" r:id="rId4"/>
    <p:sldId id="262" r:id="rId5"/>
    <p:sldId id="263" r:id="rId6"/>
    <p:sldId id="264" r:id="rId7"/>
    <p:sldId id="268" r:id="rId8"/>
    <p:sldId id="269" r:id="rId9"/>
    <p:sldId id="270" r:id="rId10"/>
    <p:sldId id="271" r:id="rId11"/>
    <p:sldId id="272" r:id="rId12"/>
    <p:sldId id="273" r:id="rId13"/>
    <p:sldId id="291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</p:sldIdLst>
  <p:sldSz cx="9144000" cy="6858000" type="screen4x3"/>
  <p:notesSz cx="6797675" cy="99298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DF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15620" autoAdjust="0"/>
    <p:restoredTop sz="94660" autoAdjust="0"/>
  </p:normalViewPr>
  <p:slideViewPr>
    <p:cSldViewPr>
      <p:cViewPr varScale="1">
        <p:scale>
          <a:sx n="111" d="100"/>
          <a:sy n="111" d="100"/>
        </p:scale>
        <p:origin x="140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0"/>
    </p:cViewPr>
  </p:sorterViewPr>
  <p:notesViewPr>
    <p:cSldViewPr>
      <p:cViewPr varScale="1">
        <p:scale>
          <a:sx n="60" d="100"/>
          <a:sy n="60" d="100"/>
        </p:scale>
        <p:origin x="-2490" y="-78"/>
      </p:cViewPr>
      <p:guideLst>
        <p:guide orient="horz" pos="3128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49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49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A91ED-61CF-4464-9F96-38DEC9ABFADB}" type="datetimeFigureOut">
              <a:rPr lang="de-DE" smtClean="0"/>
              <a:pPr/>
              <a:t>20.02.2024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6662"/>
            <a:ext cx="5438140" cy="4468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31600"/>
            <a:ext cx="2945659" cy="4964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1600"/>
            <a:ext cx="2945659" cy="4964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32A170-10E9-452F-AF24-7FE2BDEFF6A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8031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2A170-10E9-452F-AF24-7FE2BDEFF6A8}" type="slidenum">
              <a:rPr lang="de-DE" smtClean="0"/>
              <a:pPr/>
              <a:t>4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8C086-FEA1-42EA-BE3E-B64243463668}" type="datetimeFigureOut">
              <a:rPr lang="de-DE" smtClean="0"/>
              <a:pPr/>
              <a:t>20.02.2024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17B88-F668-47D6-A3BD-13520AD2CC1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8C086-FEA1-42EA-BE3E-B64243463668}" type="datetimeFigureOut">
              <a:rPr lang="de-DE" smtClean="0"/>
              <a:pPr/>
              <a:t>20.02.2024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17B88-F668-47D6-A3BD-13520AD2CC1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8C086-FEA1-42EA-BE3E-B64243463668}" type="datetimeFigureOut">
              <a:rPr lang="de-DE" smtClean="0"/>
              <a:pPr/>
              <a:t>20.02.2024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17B88-F668-47D6-A3BD-13520AD2CC1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8C086-FEA1-42EA-BE3E-B64243463668}" type="datetimeFigureOut">
              <a:rPr lang="de-DE" smtClean="0"/>
              <a:pPr/>
              <a:t>20.02.2024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17B88-F668-47D6-A3BD-13520AD2CC1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8C086-FEA1-42EA-BE3E-B64243463668}" type="datetimeFigureOut">
              <a:rPr lang="de-DE" smtClean="0"/>
              <a:pPr/>
              <a:t>20.02.2024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17B88-F668-47D6-A3BD-13520AD2CC1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8C086-FEA1-42EA-BE3E-B64243463668}" type="datetimeFigureOut">
              <a:rPr lang="de-DE" smtClean="0"/>
              <a:pPr/>
              <a:t>20.02.2024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17B88-F668-47D6-A3BD-13520AD2CC1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8C086-FEA1-42EA-BE3E-B64243463668}" type="datetimeFigureOut">
              <a:rPr lang="de-DE" smtClean="0"/>
              <a:pPr/>
              <a:t>20.02.2024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17B88-F668-47D6-A3BD-13520AD2CC1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8C086-FEA1-42EA-BE3E-B64243463668}" type="datetimeFigureOut">
              <a:rPr lang="de-DE" smtClean="0"/>
              <a:pPr/>
              <a:t>20.02.2024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17B88-F668-47D6-A3BD-13520AD2CC1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8C086-FEA1-42EA-BE3E-B64243463668}" type="datetimeFigureOut">
              <a:rPr lang="de-DE" smtClean="0"/>
              <a:pPr/>
              <a:t>20.02.2024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17B88-F668-47D6-A3BD-13520AD2CC1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8C086-FEA1-42EA-BE3E-B64243463668}" type="datetimeFigureOut">
              <a:rPr lang="de-DE" smtClean="0"/>
              <a:pPr/>
              <a:t>20.02.2024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17B88-F668-47D6-A3BD-13520AD2CC1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8C086-FEA1-42EA-BE3E-B64243463668}" type="datetimeFigureOut">
              <a:rPr lang="de-DE" smtClean="0"/>
              <a:pPr/>
              <a:t>20.02.2024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17B88-F668-47D6-A3BD-13520AD2CC1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8C086-FEA1-42EA-BE3E-B64243463668}" type="datetimeFigureOut">
              <a:rPr lang="de-DE" smtClean="0"/>
              <a:pPr/>
              <a:t>20.02.2024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17B88-F668-47D6-A3BD-13520AD2CC1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hochschulstart.de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99592" y="2564904"/>
            <a:ext cx="7358114" cy="3600400"/>
          </a:xfrm>
        </p:spPr>
        <p:txBody>
          <a:bodyPr>
            <a:noAutofit/>
          </a:bodyPr>
          <a:lstStyle/>
          <a:p>
            <a:r>
              <a:rPr lang="de-DE" sz="3200" b="1" dirty="0">
                <a:latin typeface="Brandon Grotesque Regular" pitchFamily="34" charset="0"/>
                <a:cs typeface="Arial" pitchFamily="34" charset="0"/>
              </a:rPr>
              <a:t>Informationsabend für Schüler und Eltern der Einführungsphase</a:t>
            </a:r>
            <a:br>
              <a:rPr lang="de-DE" sz="3200" b="1" dirty="0">
                <a:latin typeface="Brandon Grotesque Regular" pitchFamily="34" charset="0"/>
                <a:cs typeface="Arial" pitchFamily="34" charset="0"/>
              </a:rPr>
            </a:br>
            <a:br>
              <a:rPr lang="de-DE" sz="3200" b="1" dirty="0">
                <a:latin typeface="Brandon Grotesque Regular" pitchFamily="34" charset="0"/>
                <a:cs typeface="Arial" pitchFamily="34" charset="0"/>
              </a:rPr>
            </a:br>
            <a:r>
              <a:rPr lang="de-DE" sz="3200" b="1" dirty="0">
                <a:latin typeface="Brandon Grotesque Regular" pitchFamily="34" charset="0"/>
                <a:cs typeface="Arial" pitchFamily="34" charset="0"/>
              </a:rPr>
              <a:t>Die gymnasiale Oberstufe</a:t>
            </a:r>
            <a:br>
              <a:rPr lang="de-DE" sz="3200" b="1" dirty="0">
                <a:latin typeface="Brandon Grotesque Regular" pitchFamily="34" charset="0"/>
                <a:cs typeface="Arial" pitchFamily="34" charset="0"/>
              </a:rPr>
            </a:br>
            <a:r>
              <a:rPr lang="de-DE" sz="3200" b="1" dirty="0">
                <a:latin typeface="Brandon Grotesque Regular" pitchFamily="34" charset="0"/>
                <a:cs typeface="Arial" pitchFamily="34" charset="0"/>
              </a:rPr>
              <a:t> </a:t>
            </a:r>
            <a:br>
              <a:rPr lang="de-DE" sz="3200" b="1" dirty="0">
                <a:latin typeface="Brandon Grotesque Regular" pitchFamily="34" charset="0"/>
                <a:cs typeface="Arial" pitchFamily="34" charset="0"/>
              </a:rPr>
            </a:br>
            <a:r>
              <a:rPr lang="de-DE" sz="2000" b="1" dirty="0">
                <a:latin typeface="Brandon Grotesque Regular" pitchFamily="34" charset="0"/>
                <a:cs typeface="Arial" pitchFamily="34" charset="0"/>
              </a:rPr>
              <a:t>(nach OAVO vom 20. Juli 2009, </a:t>
            </a:r>
            <a:br>
              <a:rPr lang="de-DE" sz="2000" b="1" dirty="0">
                <a:latin typeface="Brandon Grotesque Regular" pitchFamily="34" charset="0"/>
                <a:cs typeface="Arial" pitchFamily="34" charset="0"/>
              </a:rPr>
            </a:br>
            <a:r>
              <a:rPr lang="de-DE" altLang="de-DE" sz="2000" b="1" dirty="0">
                <a:latin typeface="Brandon Grotesque Regular" pitchFamily="34" charset="0"/>
              </a:rPr>
              <a:t>geändert durch Artikel 17 des Gesetzes vom 18. Juni 2020)</a:t>
            </a:r>
            <a:br>
              <a:rPr lang="de-DE" altLang="de-DE" sz="2000" b="1" dirty="0">
                <a:latin typeface="Brandon Grotesque Regular" pitchFamily="34" charset="0"/>
              </a:rPr>
            </a:br>
            <a:br>
              <a:rPr lang="de-DE" sz="2400" b="1" dirty="0">
                <a:latin typeface="Brandon Grotesque Regular" pitchFamily="34" charset="0"/>
                <a:cs typeface="Arial" pitchFamily="34" charset="0"/>
              </a:rPr>
            </a:br>
            <a:r>
              <a:rPr lang="de-DE" sz="1200" b="1" dirty="0">
                <a:latin typeface="Brandon Grotesque Regular" pitchFamily="34" charset="0"/>
                <a:cs typeface="Arial" pitchFamily="34" charset="0"/>
              </a:rPr>
              <a:t>Jens Bodensohn 2024</a:t>
            </a:r>
          </a:p>
        </p:txBody>
      </p:sp>
      <p:pic>
        <p:nvPicPr>
          <p:cNvPr id="1026" name="Picture 2" descr="T:\Druckvorlagen\feg-logo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88640"/>
            <a:ext cx="3599695" cy="1972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ChangeArrowheads="1"/>
          </p:cNvSpPr>
          <p:nvPr/>
        </p:nvSpPr>
        <p:spPr bwMode="auto">
          <a:xfrm>
            <a:off x="1357290" y="428604"/>
            <a:ext cx="48440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 b="1" dirty="0">
                <a:solidFill>
                  <a:schemeClr val="tx2">
                    <a:lumMod val="75000"/>
                  </a:schemeClr>
                </a:solidFill>
                <a:latin typeface="Brandon Grotesque Regular" pitchFamily="34" charset="0"/>
              </a:rPr>
              <a:t>Wie erfolgt die Leistungsbewertung?</a:t>
            </a:r>
          </a:p>
        </p:txBody>
      </p:sp>
      <p:sp>
        <p:nvSpPr>
          <p:cNvPr id="13315" name="Rectangle 5"/>
          <p:cNvSpPr>
            <a:spLocks noChangeArrowheads="1"/>
          </p:cNvSpPr>
          <p:nvPr/>
        </p:nvSpPr>
        <p:spPr bwMode="auto">
          <a:xfrm>
            <a:off x="714348" y="1214422"/>
            <a:ext cx="7958137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b="0" dirty="0">
                <a:latin typeface="Brandon Grotesque Regular" pitchFamily="34" charset="0"/>
              </a:rPr>
              <a:t>Grundlage für die Beurteilung der Leistungen sind die Ergebnisse der im Unterricht kontinuierlich erbrachten Leistungen und der schriftlichen Leistungsnachweise (Klausuren).</a:t>
            </a:r>
          </a:p>
        </p:txBody>
      </p:sp>
      <p:sp>
        <p:nvSpPr>
          <p:cNvPr id="13316" name="Rectangle 6"/>
          <p:cNvSpPr>
            <a:spLocks noChangeArrowheads="1"/>
          </p:cNvSpPr>
          <p:nvPr/>
        </p:nvSpPr>
        <p:spPr bwMode="auto">
          <a:xfrm>
            <a:off x="785786" y="2500306"/>
            <a:ext cx="7705725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b="0" dirty="0">
                <a:latin typeface="Brandon Grotesque Regular" pitchFamily="34" charset="0"/>
              </a:rPr>
              <a:t>Die Leistungen der Schüler werden nach einem Punktsystem beurteilt:</a:t>
            </a:r>
          </a:p>
          <a:p>
            <a:endParaRPr lang="de-DE" b="0" dirty="0">
              <a:latin typeface="Brandon Grotesque Regular" pitchFamily="34" charset="0"/>
            </a:endParaRPr>
          </a:p>
          <a:p>
            <a:r>
              <a:rPr lang="de-DE" b="0" dirty="0">
                <a:latin typeface="Brandon Grotesque Regular" pitchFamily="34" charset="0"/>
              </a:rPr>
              <a:t>15 / 14 / 13   Punkte entsprechen der Note „</a:t>
            </a:r>
            <a:r>
              <a:rPr lang="de-DE" dirty="0">
                <a:latin typeface="Brandon Grotesque Regular" pitchFamily="34" charset="0"/>
              </a:rPr>
              <a:t>sehr gut</a:t>
            </a:r>
            <a:r>
              <a:rPr lang="de-DE" b="0" dirty="0">
                <a:latin typeface="Brandon Grotesque Regular" pitchFamily="34" charset="0"/>
              </a:rPr>
              <a:t>“,</a:t>
            </a:r>
          </a:p>
          <a:p>
            <a:r>
              <a:rPr lang="de-DE" b="0" dirty="0">
                <a:latin typeface="Brandon Grotesque Regular" pitchFamily="34" charset="0"/>
              </a:rPr>
              <a:t>12 / 11 / 10   Punkte entsprechen der Note „</a:t>
            </a:r>
            <a:r>
              <a:rPr lang="de-DE" dirty="0">
                <a:latin typeface="Brandon Grotesque Regular" pitchFamily="34" charset="0"/>
              </a:rPr>
              <a:t>gut</a:t>
            </a:r>
            <a:r>
              <a:rPr lang="de-DE" b="0" dirty="0">
                <a:latin typeface="Brandon Grotesque Regular" pitchFamily="34" charset="0"/>
              </a:rPr>
              <a:t>“,</a:t>
            </a:r>
          </a:p>
          <a:p>
            <a:r>
              <a:rPr lang="de-DE" b="0" dirty="0">
                <a:latin typeface="Brandon Grotesque Regular" pitchFamily="34" charset="0"/>
              </a:rPr>
              <a:t>9 / 8 / 7         Punkte entsprechen der Note „</a:t>
            </a:r>
            <a:r>
              <a:rPr lang="de-DE" dirty="0">
                <a:latin typeface="Brandon Grotesque Regular" pitchFamily="34" charset="0"/>
              </a:rPr>
              <a:t>befriedigend</a:t>
            </a:r>
            <a:r>
              <a:rPr lang="de-DE" b="0" dirty="0">
                <a:latin typeface="Brandon Grotesque Regular" pitchFamily="34" charset="0"/>
              </a:rPr>
              <a:t>“,</a:t>
            </a:r>
          </a:p>
          <a:p>
            <a:r>
              <a:rPr lang="de-DE" b="0" dirty="0">
                <a:latin typeface="Brandon Grotesque Regular" pitchFamily="34" charset="0"/>
              </a:rPr>
              <a:t>6 / 5              Punkte entsprechen der Note „</a:t>
            </a:r>
            <a:r>
              <a:rPr lang="de-DE" dirty="0">
                <a:latin typeface="Brandon Grotesque Regular" pitchFamily="34" charset="0"/>
              </a:rPr>
              <a:t>ausreichend</a:t>
            </a:r>
            <a:r>
              <a:rPr lang="de-DE" b="0" dirty="0">
                <a:latin typeface="Brandon Grotesque Regular" pitchFamily="34" charset="0"/>
              </a:rPr>
              <a:t>“,</a:t>
            </a:r>
          </a:p>
          <a:p>
            <a:r>
              <a:rPr lang="de-DE" u="sng" dirty="0">
                <a:solidFill>
                  <a:srgbClr val="FF0000"/>
                </a:solidFill>
                <a:latin typeface="Brandon Grotesque Regular" pitchFamily="34" charset="0"/>
              </a:rPr>
              <a:t>4</a:t>
            </a:r>
            <a:r>
              <a:rPr lang="de-DE" b="0" dirty="0">
                <a:solidFill>
                  <a:srgbClr val="FF0000"/>
                </a:solidFill>
                <a:latin typeface="Brandon Grotesque Regular" pitchFamily="34" charset="0"/>
              </a:rPr>
              <a:t> / 3 / 2 / 1    </a:t>
            </a:r>
            <a:r>
              <a:rPr lang="de-DE" b="0" dirty="0">
                <a:latin typeface="Brandon Grotesque Regular" pitchFamily="34" charset="0"/>
              </a:rPr>
              <a:t>Punkte entsprechen der Note </a:t>
            </a:r>
            <a:r>
              <a:rPr lang="de-DE" b="0" dirty="0">
                <a:solidFill>
                  <a:srgbClr val="FF0000"/>
                </a:solidFill>
                <a:latin typeface="Brandon Grotesque Regular" pitchFamily="34" charset="0"/>
              </a:rPr>
              <a:t>„</a:t>
            </a:r>
            <a:r>
              <a:rPr lang="de-DE" dirty="0">
                <a:solidFill>
                  <a:srgbClr val="FF0000"/>
                </a:solidFill>
                <a:latin typeface="Brandon Grotesque Regular" pitchFamily="34" charset="0"/>
              </a:rPr>
              <a:t>mangelhaft</a:t>
            </a:r>
            <a:r>
              <a:rPr lang="de-DE" b="0" dirty="0">
                <a:solidFill>
                  <a:srgbClr val="FF0000"/>
                </a:solidFill>
                <a:latin typeface="Brandon Grotesque Regular" pitchFamily="34" charset="0"/>
              </a:rPr>
              <a:t>“,</a:t>
            </a:r>
          </a:p>
          <a:p>
            <a:r>
              <a:rPr lang="de-DE" b="0" dirty="0">
                <a:solidFill>
                  <a:srgbClr val="FF0000"/>
                </a:solidFill>
                <a:latin typeface="Brandon Grotesque Regular" pitchFamily="34" charset="0"/>
              </a:rPr>
              <a:t>0 </a:t>
            </a:r>
            <a:r>
              <a:rPr lang="de-DE" b="0" dirty="0">
                <a:latin typeface="Brandon Grotesque Regular" pitchFamily="34" charset="0"/>
              </a:rPr>
              <a:t>                  Punkte entsprechen der Note </a:t>
            </a:r>
            <a:r>
              <a:rPr lang="de-DE" b="0" dirty="0">
                <a:solidFill>
                  <a:srgbClr val="FF0000"/>
                </a:solidFill>
                <a:latin typeface="Brandon Grotesque Regular" pitchFamily="34" charset="0"/>
              </a:rPr>
              <a:t>„</a:t>
            </a:r>
            <a:r>
              <a:rPr lang="de-DE" dirty="0">
                <a:solidFill>
                  <a:srgbClr val="FF0000"/>
                </a:solidFill>
                <a:latin typeface="Brandon Grotesque Regular" pitchFamily="34" charset="0"/>
              </a:rPr>
              <a:t>ungenügend</a:t>
            </a:r>
            <a:r>
              <a:rPr lang="de-DE" b="0" dirty="0">
                <a:solidFill>
                  <a:srgbClr val="FF0000"/>
                </a:solidFill>
                <a:latin typeface="Brandon Grotesque Regular" pitchFamily="34" charset="0"/>
              </a:rPr>
              <a:t>“.</a:t>
            </a:r>
          </a:p>
        </p:txBody>
      </p:sp>
      <p:sp>
        <p:nvSpPr>
          <p:cNvPr id="13317" name="Rectangle 7"/>
          <p:cNvSpPr>
            <a:spLocks noChangeArrowheads="1"/>
          </p:cNvSpPr>
          <p:nvPr/>
        </p:nvSpPr>
        <p:spPr bwMode="auto">
          <a:xfrm>
            <a:off x="1000100" y="5500702"/>
            <a:ext cx="5368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="0" dirty="0">
                <a:latin typeface="Brandon Grotesque Regular" pitchFamily="34" charset="0"/>
              </a:rPr>
              <a:t>Mit 00 Punkten beurteilte Kurse gelten als nicht besucht</a:t>
            </a:r>
            <a:r>
              <a:rPr lang="de-DE" b="0" dirty="0">
                <a:latin typeface="Arial" charset="0"/>
              </a:rPr>
              <a:t>.</a:t>
            </a:r>
          </a:p>
        </p:txBody>
      </p:sp>
      <p:pic>
        <p:nvPicPr>
          <p:cNvPr id="6" name="Picture 2" descr="T:\Druckvorlagen\feg-logo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32340"/>
            <a:ext cx="1583978" cy="867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  <p:bldP spid="13316" grpId="0"/>
      <p:bldP spid="133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428596" y="1428736"/>
            <a:ext cx="847566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de-DE" sz="1600" dirty="0">
                <a:latin typeface="Brandon Grotesque Regular" pitchFamily="34" charset="0"/>
                <a:cs typeface="Times New Roman" pitchFamily="18" charset="0"/>
              </a:rPr>
              <a:t>Oberstufe: </a:t>
            </a:r>
          </a:p>
          <a:p>
            <a:pPr eaLnBrk="0" hangingPunct="0"/>
            <a:endParaRPr lang="de-DE" sz="1600" b="0" dirty="0">
              <a:latin typeface="Brandon Grotesque Regular" pitchFamily="34" charset="0"/>
              <a:cs typeface="Times New Roman" pitchFamily="18" charset="0"/>
            </a:endParaRPr>
          </a:p>
          <a:p>
            <a:pPr eaLnBrk="0" hangingPunct="0"/>
            <a:r>
              <a:rPr lang="de-DE" sz="1600" b="0" dirty="0">
                <a:latin typeface="Brandon Grotesque Regular" pitchFamily="34" charset="0"/>
                <a:cs typeface="Times New Roman" pitchFamily="18" charset="0"/>
              </a:rPr>
              <a:t>Anlage 9a (zu § 9 Abs. 12): Umrechnung von Prozentwerten in Notenpunkte </a:t>
            </a:r>
          </a:p>
          <a:p>
            <a:pPr eaLnBrk="0" hangingPunct="0"/>
            <a:r>
              <a:rPr lang="de-DE" sz="1600" b="0" dirty="0">
                <a:latin typeface="Brandon Grotesque Regular" pitchFamily="34" charset="0"/>
                <a:cs typeface="Times New Roman" pitchFamily="18" charset="0"/>
              </a:rPr>
              <a:t>Folgende Tabelle ist während der Einführungsphase und der Qualifikationsphase verbindlich:</a:t>
            </a:r>
          </a:p>
          <a:p>
            <a:pPr eaLnBrk="0" hangingPunct="0"/>
            <a:endParaRPr lang="de-DE" sz="1600" b="0" dirty="0"/>
          </a:p>
        </p:txBody>
      </p:sp>
      <p:graphicFrame>
        <p:nvGraphicFramePr>
          <p:cNvPr id="46294" name="Group 2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4168315"/>
              </p:ext>
            </p:extLst>
          </p:nvPr>
        </p:nvGraphicFramePr>
        <p:xfrm>
          <a:off x="285720" y="3429000"/>
          <a:ext cx="8572569" cy="998546"/>
        </p:xfrm>
        <a:graphic>
          <a:graphicData uri="http://schemas.openxmlformats.org/drawingml/2006/table">
            <a:tbl>
              <a:tblPr/>
              <a:tblGrid>
                <a:gridCol w="1470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7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45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45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45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62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2455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2455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2455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2455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2455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2455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2625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24553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24553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24553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506066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</a:tblGrid>
              <a:tr h="62871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Times New Roman" pitchFamily="18" charset="0"/>
                        </a:rPr>
                        <a:t>Prozent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randon Grotesque Regular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randon Grotesque Regular" pitchFamily="34" charset="0"/>
                          <a:cs typeface="Times New Roman" pitchFamily="18" charset="0"/>
                        </a:rPr>
                        <a:t>unter 20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randon Grotesque Regular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randon Grotesque Regular" pitchFamily="34" charset="0"/>
                          <a:cs typeface="Times New Roman" pitchFamily="18" charset="0"/>
                        </a:rPr>
                        <a:t>ab 20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randon Grotesque Regular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randon Grotesque Regular" pitchFamily="34" charset="0"/>
                          <a:cs typeface="Times New Roman" pitchFamily="18" charset="0"/>
                        </a:rPr>
                        <a:t>ab 27</a:t>
                      </a: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randon Grotesque Regular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randon Grotesque Regular" pitchFamily="34" charset="0"/>
                          <a:cs typeface="Times New Roman" pitchFamily="18" charset="0"/>
                        </a:rPr>
                        <a:t>ab 33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randon Grotesque Regular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randon Grotesque Regular" pitchFamily="34" charset="0"/>
                          <a:cs typeface="Times New Roman" pitchFamily="18" charset="0"/>
                        </a:rPr>
                        <a:t>ab 40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randon Grotesque Regular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Times New Roman" pitchFamily="18" charset="0"/>
                        </a:rPr>
                        <a:t>ab 45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randon Grotesque Regular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Times New Roman" pitchFamily="18" charset="0"/>
                        </a:rPr>
                        <a:t>ab 50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randon Grotesque Regular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Times New Roman" pitchFamily="18" charset="0"/>
                        </a:rPr>
                        <a:t>ab 55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randon Grotesque Regular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Times New Roman" pitchFamily="18" charset="0"/>
                        </a:rPr>
                        <a:t>ab 60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randon Grotesque Regular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Times New Roman" pitchFamily="18" charset="0"/>
                        </a:rPr>
                        <a:t>ab 65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randon Grotesque Regular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Times New Roman" pitchFamily="18" charset="0"/>
                        </a:rPr>
                        <a:t>ab 70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randon Grotesque Regular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Times New Roman" pitchFamily="18" charset="0"/>
                        </a:rPr>
                        <a:t>ab 75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randon Grotesque Regular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Times New Roman" pitchFamily="18" charset="0"/>
                        </a:rPr>
                        <a:t>ab 80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randon Grotesque Regular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Times New Roman" pitchFamily="18" charset="0"/>
                        </a:rPr>
                        <a:t>ab 85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randon Grotesque Regular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Times New Roman" pitchFamily="18" charset="0"/>
                        </a:rPr>
                        <a:t>ab 90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randon Grotesque Regular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Times New Roman" pitchFamily="18" charset="0"/>
                        </a:rPr>
                        <a:t>ab 95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randon Grotesque Regular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8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Times New Roman" pitchFamily="18" charset="0"/>
                        </a:rPr>
                        <a:t>Notenpunkte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randon Grotesque Regular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randon Grotesque Regular" pitchFamily="34" charset="0"/>
                          <a:cs typeface="Times New Roman" pitchFamily="18" charset="0"/>
                        </a:rPr>
                        <a:t>0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randon Grotesque Regular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randon Grotesque Regular" pitchFamily="34" charset="0"/>
                          <a:cs typeface="Times New Roman" pitchFamily="18" charset="0"/>
                        </a:rPr>
                        <a:t>1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randon Grotesque Regular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randon Grotesque Regular" pitchFamily="34" charset="0"/>
                          <a:cs typeface="Times New Roman" pitchFamily="18" charset="0"/>
                        </a:rPr>
                        <a:t>2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randon Grotesque Regular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randon Grotesque Regular" pitchFamily="34" charset="0"/>
                          <a:cs typeface="Times New Roman" pitchFamily="18" charset="0"/>
                        </a:rPr>
                        <a:t>3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randon Grotesque Regular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randon Grotesque Regular" pitchFamily="34" charset="0"/>
                          <a:cs typeface="Times New Roman" pitchFamily="18" charset="0"/>
                        </a:rPr>
                        <a:t>4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randon Grotesque Regular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Times New Roman" pitchFamily="18" charset="0"/>
                        </a:rPr>
                        <a:t>5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randon Grotesque Regular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Times New Roman" pitchFamily="18" charset="0"/>
                        </a:rPr>
                        <a:t>6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randon Grotesque Regular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Times New Roman" pitchFamily="18" charset="0"/>
                        </a:rPr>
                        <a:t>7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randon Grotesque Regular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Times New Roman" pitchFamily="18" charset="0"/>
                        </a:rPr>
                        <a:t>8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randon Grotesque Regular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Times New Roman" pitchFamily="18" charset="0"/>
                        </a:rPr>
                        <a:t>9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randon Grotesque Regular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Times New Roman" pitchFamily="18" charset="0"/>
                        </a:rPr>
                        <a:t>10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randon Grotesque Regular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Times New Roman" pitchFamily="18" charset="0"/>
                        </a:rPr>
                        <a:t>11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randon Grotesque Regular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Times New Roman" pitchFamily="18" charset="0"/>
                        </a:rPr>
                        <a:t>12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randon Grotesque Regular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Times New Roman" pitchFamily="18" charset="0"/>
                        </a:rPr>
                        <a:t>13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randon Grotesque Regular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Times New Roman" pitchFamily="18" charset="0"/>
                        </a:rPr>
                        <a:t>14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randon Grotesque Regular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Times New Roman" pitchFamily="18" charset="0"/>
                        </a:rPr>
                        <a:t>15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randon Grotesque Regular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395" name="Rectangle 212"/>
          <p:cNvSpPr>
            <a:spLocks noChangeArrowheads="1"/>
          </p:cNvSpPr>
          <p:nvPr/>
        </p:nvSpPr>
        <p:spPr bwMode="auto">
          <a:xfrm>
            <a:off x="0" y="42052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de-DE" b="0"/>
          </a:p>
        </p:txBody>
      </p:sp>
      <p:pic>
        <p:nvPicPr>
          <p:cNvPr id="5" name="Picture 2" descr="T:\Druckvorlagen\feg-logo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32340"/>
            <a:ext cx="1583978" cy="867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ChangeArrowheads="1"/>
          </p:cNvSpPr>
          <p:nvPr/>
        </p:nvSpPr>
        <p:spPr bwMode="auto">
          <a:xfrm>
            <a:off x="803248" y="1988840"/>
            <a:ext cx="7921625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b="0" dirty="0">
                <a:solidFill>
                  <a:schemeClr val="bg1">
                    <a:lumMod val="75000"/>
                  </a:schemeClr>
                </a:solidFill>
                <a:latin typeface="Brandon Grotesque Regular" pitchFamily="34" charset="0"/>
              </a:rPr>
              <a:t>In der </a:t>
            </a:r>
            <a:r>
              <a:rPr lang="de-DE" b="1" dirty="0">
                <a:solidFill>
                  <a:schemeClr val="bg1">
                    <a:lumMod val="75000"/>
                  </a:schemeClr>
                </a:solidFill>
                <a:latin typeface="Brandon Grotesque Regular" pitchFamily="34" charset="0"/>
              </a:rPr>
              <a:t>Einführungsphase</a:t>
            </a:r>
            <a:r>
              <a:rPr lang="de-DE" b="0" dirty="0">
                <a:solidFill>
                  <a:schemeClr val="bg1">
                    <a:lumMod val="75000"/>
                  </a:schemeClr>
                </a:solidFill>
                <a:latin typeface="Brandon Grotesque Regular" pitchFamily="34" charset="0"/>
              </a:rPr>
              <a:t> sind </a:t>
            </a:r>
            <a:r>
              <a:rPr lang="de-DE" b="0" u="sng" dirty="0">
                <a:solidFill>
                  <a:schemeClr val="bg1">
                    <a:lumMod val="75000"/>
                  </a:schemeClr>
                </a:solidFill>
                <a:latin typeface="Brandon Grotesque Regular" pitchFamily="34" charset="0"/>
              </a:rPr>
              <a:t>in jedem Schulhalbjahr</a:t>
            </a:r>
            <a:r>
              <a:rPr lang="de-DE" b="0" dirty="0">
                <a:solidFill>
                  <a:schemeClr val="bg1">
                    <a:lumMod val="75000"/>
                  </a:schemeClr>
                </a:solidFill>
                <a:latin typeface="Brandon Grotesque Regular" pitchFamily="34" charset="0"/>
              </a:rPr>
              <a:t> folgende Klausuren anzufertigen:</a:t>
            </a:r>
          </a:p>
          <a:p>
            <a:endParaRPr lang="de-DE" b="0" dirty="0">
              <a:solidFill>
                <a:schemeClr val="bg1">
                  <a:lumMod val="75000"/>
                </a:schemeClr>
              </a:solidFill>
              <a:latin typeface="Brandon Grotesque Regular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de-DE" b="0" dirty="0">
                <a:solidFill>
                  <a:schemeClr val="bg1">
                    <a:lumMod val="75000"/>
                  </a:schemeClr>
                </a:solidFill>
                <a:latin typeface="Brandon Grotesque Regular" pitchFamily="34" charset="0"/>
              </a:rPr>
              <a:t> in </a:t>
            </a:r>
            <a:r>
              <a:rPr lang="de-DE" dirty="0">
                <a:solidFill>
                  <a:schemeClr val="bg1">
                    <a:lumMod val="75000"/>
                  </a:schemeClr>
                </a:solidFill>
                <a:latin typeface="Brandon Grotesque Regular" pitchFamily="34" charset="0"/>
              </a:rPr>
              <a:t>Deutsch</a:t>
            </a:r>
            <a:r>
              <a:rPr lang="de-DE" b="0" dirty="0">
                <a:solidFill>
                  <a:schemeClr val="bg1">
                    <a:lumMod val="75000"/>
                  </a:schemeClr>
                </a:solidFill>
                <a:latin typeface="Brandon Grotesque Regular" pitchFamily="34" charset="0"/>
              </a:rPr>
              <a:t>, in </a:t>
            </a:r>
            <a:r>
              <a:rPr lang="de-DE" dirty="0">
                <a:solidFill>
                  <a:schemeClr val="bg1">
                    <a:lumMod val="75000"/>
                  </a:schemeClr>
                </a:solidFill>
                <a:latin typeface="Brandon Grotesque Regular" pitchFamily="34" charset="0"/>
              </a:rPr>
              <a:t>jeder Fremdsprache</a:t>
            </a:r>
            <a:r>
              <a:rPr lang="de-DE" b="0" dirty="0">
                <a:solidFill>
                  <a:schemeClr val="bg1">
                    <a:lumMod val="75000"/>
                  </a:schemeClr>
                </a:solidFill>
                <a:latin typeface="Brandon Grotesque Regular" pitchFamily="34" charset="0"/>
              </a:rPr>
              <a:t> und in </a:t>
            </a:r>
            <a:r>
              <a:rPr lang="de-DE" dirty="0">
                <a:solidFill>
                  <a:schemeClr val="bg1">
                    <a:lumMod val="75000"/>
                  </a:schemeClr>
                </a:solidFill>
                <a:latin typeface="Brandon Grotesque Regular" pitchFamily="34" charset="0"/>
              </a:rPr>
              <a:t>Mathematik</a:t>
            </a:r>
            <a:r>
              <a:rPr lang="de-DE" b="0" dirty="0">
                <a:solidFill>
                  <a:schemeClr val="bg1">
                    <a:lumMod val="75000"/>
                  </a:schemeClr>
                </a:solidFill>
                <a:latin typeface="Brandon Grotesque Regular" pitchFamily="34" charset="0"/>
              </a:rPr>
              <a:t> je </a:t>
            </a:r>
            <a:r>
              <a:rPr lang="de-DE" dirty="0">
                <a:solidFill>
                  <a:schemeClr val="bg1">
                    <a:lumMod val="75000"/>
                  </a:schemeClr>
                </a:solidFill>
                <a:latin typeface="Brandon Grotesque Regular" pitchFamily="34" charset="0"/>
              </a:rPr>
              <a:t>zwei</a:t>
            </a:r>
            <a:r>
              <a:rPr lang="de-DE" b="0" dirty="0">
                <a:solidFill>
                  <a:schemeClr val="bg1">
                    <a:lumMod val="75000"/>
                  </a:schemeClr>
                </a:solidFill>
                <a:latin typeface="Brandon Grotesque Regular" pitchFamily="34" charset="0"/>
              </a:rPr>
              <a:t>,</a:t>
            </a:r>
          </a:p>
          <a:p>
            <a:pPr>
              <a:buFont typeface="Wingdings" pitchFamily="2" charset="2"/>
              <a:buChar char="Ø"/>
            </a:pPr>
            <a:r>
              <a:rPr lang="de-DE" b="0" dirty="0">
                <a:solidFill>
                  <a:schemeClr val="bg1">
                    <a:lumMod val="75000"/>
                  </a:schemeClr>
                </a:solidFill>
                <a:latin typeface="Brandon Grotesque Regular" pitchFamily="34" charset="0"/>
              </a:rPr>
              <a:t> in den </a:t>
            </a:r>
            <a:r>
              <a:rPr lang="de-DE" dirty="0">
                <a:solidFill>
                  <a:schemeClr val="bg1">
                    <a:lumMod val="75000"/>
                  </a:schemeClr>
                </a:solidFill>
                <a:latin typeface="Brandon Grotesque Regular" pitchFamily="34" charset="0"/>
              </a:rPr>
              <a:t>übrigen Fächern je eine</a:t>
            </a:r>
            <a:r>
              <a:rPr lang="de-DE" b="0" dirty="0">
                <a:solidFill>
                  <a:schemeClr val="bg1">
                    <a:lumMod val="75000"/>
                  </a:schemeClr>
                </a:solidFill>
                <a:latin typeface="Brandon Grotesque Regular" pitchFamily="34" charset="0"/>
              </a:rPr>
              <a:t>.</a:t>
            </a:r>
          </a:p>
          <a:p>
            <a:endParaRPr lang="de-DE" b="0" dirty="0">
              <a:solidFill>
                <a:schemeClr val="bg1">
                  <a:lumMod val="75000"/>
                </a:schemeClr>
              </a:solidFill>
              <a:latin typeface="Brandon Grotesque Regular" pitchFamily="34" charset="0"/>
            </a:endParaRPr>
          </a:p>
          <a:p>
            <a:r>
              <a:rPr lang="de-DE" b="0" dirty="0">
                <a:solidFill>
                  <a:schemeClr val="bg1">
                    <a:lumMod val="75000"/>
                  </a:schemeClr>
                </a:solidFill>
                <a:latin typeface="Brandon Grotesque Regular" pitchFamily="34" charset="0"/>
              </a:rPr>
              <a:t>Im Fach Sport ist eine besondere Fachprüfung durchzuführen, die sportpraktische und sporttheoretische Prüfungsteile enthält.</a:t>
            </a:r>
          </a:p>
        </p:txBody>
      </p:sp>
      <p:sp>
        <p:nvSpPr>
          <p:cNvPr id="15363" name="Rectangle 7"/>
          <p:cNvSpPr>
            <a:spLocks noChangeArrowheads="1"/>
          </p:cNvSpPr>
          <p:nvPr/>
        </p:nvSpPr>
        <p:spPr bwMode="auto">
          <a:xfrm>
            <a:off x="793014" y="883491"/>
            <a:ext cx="74199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400" b="1" dirty="0">
                <a:solidFill>
                  <a:schemeClr val="tx2">
                    <a:lumMod val="75000"/>
                  </a:schemeClr>
                </a:solidFill>
                <a:latin typeface="Brandon Grotesque Regular" pitchFamily="34" charset="0"/>
              </a:rPr>
              <a:t>Wie viele Leistungsnachweise </a:t>
            </a:r>
          </a:p>
          <a:p>
            <a:r>
              <a:rPr lang="de-DE" sz="2400" b="1" dirty="0">
                <a:solidFill>
                  <a:schemeClr val="tx2">
                    <a:lumMod val="75000"/>
                  </a:schemeClr>
                </a:solidFill>
                <a:latin typeface="Brandon Grotesque Regular" pitchFamily="34" charset="0"/>
              </a:rPr>
              <a:t>sind in den einzelnen Fächern verpflichtend?</a:t>
            </a:r>
          </a:p>
        </p:txBody>
      </p:sp>
      <p:sp>
        <p:nvSpPr>
          <p:cNvPr id="15364" name="Rectangle 8"/>
          <p:cNvSpPr>
            <a:spLocks noChangeArrowheads="1"/>
          </p:cNvSpPr>
          <p:nvPr/>
        </p:nvSpPr>
        <p:spPr bwMode="auto">
          <a:xfrm>
            <a:off x="857224" y="4572008"/>
            <a:ext cx="781367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b="0" dirty="0">
                <a:solidFill>
                  <a:schemeClr val="bg1">
                    <a:lumMod val="75000"/>
                  </a:schemeClr>
                </a:solidFill>
                <a:latin typeface="Brandon Grotesque Regular" pitchFamily="34" charset="0"/>
              </a:rPr>
              <a:t>Für die Beurteilung der Leistungen sind die im Unterricht kontinuierlich erbrachten Leistungen mindestens so bedeutsam wie die Ergebnisse der schriftlichen Leistungsnachweise (Klausuren).</a:t>
            </a:r>
          </a:p>
        </p:txBody>
      </p:sp>
      <p:pic>
        <p:nvPicPr>
          <p:cNvPr id="5" name="Picture 2" descr="T:\Druckvorlagen\feg-logo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32340"/>
            <a:ext cx="1583978" cy="867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7"/>
          <p:cNvSpPr>
            <a:spLocks noChangeArrowheads="1"/>
          </p:cNvSpPr>
          <p:nvPr/>
        </p:nvSpPr>
        <p:spPr bwMode="auto">
          <a:xfrm>
            <a:off x="793014" y="883491"/>
            <a:ext cx="74199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400" b="1" dirty="0">
                <a:solidFill>
                  <a:schemeClr val="tx2">
                    <a:lumMod val="75000"/>
                  </a:schemeClr>
                </a:solidFill>
                <a:latin typeface="Brandon Grotesque Regular" pitchFamily="34" charset="0"/>
              </a:rPr>
              <a:t>Wie viele Leistungsnachweise </a:t>
            </a:r>
          </a:p>
          <a:p>
            <a:r>
              <a:rPr lang="de-DE" sz="2400" b="1" dirty="0">
                <a:solidFill>
                  <a:schemeClr val="tx2">
                    <a:lumMod val="75000"/>
                  </a:schemeClr>
                </a:solidFill>
                <a:latin typeface="Brandon Grotesque Regular" pitchFamily="34" charset="0"/>
              </a:rPr>
              <a:t>sind in den einzelnen Fächern verpflichtend?</a:t>
            </a:r>
          </a:p>
        </p:txBody>
      </p:sp>
      <p:pic>
        <p:nvPicPr>
          <p:cNvPr id="5" name="Picture 2" descr="T:\Druckvorlagen\feg-logo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32340"/>
            <a:ext cx="1583978" cy="867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813583" y="1916832"/>
            <a:ext cx="70567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de-DE" altLang="de-DE" dirty="0">
                <a:latin typeface="Brandon Grotesque Regular" pitchFamily="34" charset="0"/>
              </a:rPr>
              <a:t>In der </a:t>
            </a:r>
            <a:r>
              <a:rPr lang="de-DE" altLang="de-DE" b="1" dirty="0">
                <a:latin typeface="Brandon Grotesque Regular" pitchFamily="34" charset="0"/>
              </a:rPr>
              <a:t>Qualifikationsphase</a:t>
            </a:r>
            <a:r>
              <a:rPr lang="de-DE" altLang="de-DE" dirty="0">
                <a:latin typeface="Brandon Grotesque Regular" pitchFamily="34" charset="0"/>
              </a:rPr>
              <a:t> sind </a:t>
            </a:r>
            <a:r>
              <a:rPr lang="de-DE" altLang="de-DE" u="sng" dirty="0">
                <a:latin typeface="Brandon Grotesque Regular" pitchFamily="34" charset="0"/>
              </a:rPr>
              <a:t>in den Schulhalbjahren Q1-Q4</a:t>
            </a:r>
            <a:r>
              <a:rPr lang="de-DE" altLang="de-DE" dirty="0">
                <a:latin typeface="Brandon Grotesque Regular" pitchFamily="34" charset="0"/>
              </a:rPr>
              <a:t> folgende Klausuren anzufertigen:</a:t>
            </a:r>
          </a:p>
          <a:p>
            <a:pPr>
              <a:spcBef>
                <a:spcPct val="0"/>
              </a:spcBef>
            </a:pPr>
            <a:endParaRPr lang="de-DE" altLang="de-DE" dirty="0">
              <a:latin typeface="Brandon Grotesque Regular" pitchFamily="34" charset="0"/>
            </a:endParaRPr>
          </a:p>
          <a:p>
            <a:pPr>
              <a:spcBef>
                <a:spcPct val="0"/>
              </a:spcBef>
            </a:pPr>
            <a:r>
              <a:rPr lang="de-DE" dirty="0">
                <a:latin typeface="Brandon Grotesque Regular" pitchFamily="34" charset="0"/>
                <a:cs typeface="Arial" panose="020B0604020202020204" pitchFamily="34" charset="0"/>
              </a:rPr>
              <a:t>In jedem Leistungskurs jeweils zwei Klausuren in den Schulhalbjahren Q1 bis Q3, im Prüfungshalbjahr (Q4) jeweils eine Klausur. </a:t>
            </a:r>
          </a:p>
          <a:p>
            <a:pPr>
              <a:spcBef>
                <a:spcPct val="0"/>
              </a:spcBef>
            </a:pPr>
            <a:endParaRPr lang="de-DE" dirty="0">
              <a:latin typeface="Brandon Grotesque Regular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de-DE" dirty="0">
                <a:latin typeface="Brandon Grotesque Regular" pitchFamily="34" charset="0"/>
                <a:cs typeface="Arial" panose="020B0604020202020204" pitchFamily="34" charset="0"/>
              </a:rPr>
              <a:t>In jedem Grundkurs in den Schulhalbjahren Q1 bis Q3 jeweils eine Klausur und ein weiterer Leistungsnachweis nach Abs. 3, im Prüfungshalbjahr (Q4) jeweils eine Klausur.</a:t>
            </a:r>
            <a:endParaRPr lang="de-DE" altLang="de-DE" dirty="0">
              <a:latin typeface="Brandon Grotesque Regular" pitchFamily="34" charset="0"/>
              <a:cs typeface="Arial" panose="020B0604020202020204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813583" y="5373216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de-DE" altLang="de-DE" dirty="0">
                <a:latin typeface="Brandon Grotesque Regular" pitchFamily="34" charset="0"/>
              </a:rPr>
              <a:t>Sonderregelungen: moderne FS, Ersatzmöglichkeiten</a:t>
            </a:r>
          </a:p>
        </p:txBody>
      </p:sp>
    </p:spTree>
    <p:extLst>
      <p:ext uri="{BB962C8B-B14F-4D97-AF65-F5344CB8AC3E}">
        <p14:creationId xmlns:p14="http://schemas.microsoft.com/office/powerpoint/2010/main" val="28049003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ChangeArrowheads="1"/>
          </p:cNvSpPr>
          <p:nvPr/>
        </p:nvSpPr>
        <p:spPr bwMode="auto">
          <a:xfrm>
            <a:off x="827584" y="476672"/>
            <a:ext cx="64801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400" b="1" dirty="0">
                <a:solidFill>
                  <a:schemeClr val="tx2">
                    <a:lumMod val="75000"/>
                  </a:schemeClr>
                </a:solidFill>
                <a:latin typeface="Brandon Grotesque Regular" pitchFamily="34" charset="0"/>
              </a:rPr>
              <a:t>Fremdsprachen - Gymnasiale Oberstufe:</a:t>
            </a:r>
          </a:p>
          <a:p>
            <a:endParaRPr lang="de-DE" sz="2400" dirty="0">
              <a:latin typeface="Arial" charset="0"/>
            </a:endParaRP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57158" y="1285860"/>
            <a:ext cx="8496300" cy="449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600" dirty="0">
                <a:latin typeface="Arial" charset="0"/>
              </a:rPr>
              <a:t>	</a:t>
            </a:r>
            <a:r>
              <a:rPr lang="de-DE" sz="1600" dirty="0">
                <a:solidFill>
                  <a:schemeClr val="bg1">
                    <a:lumMod val="75000"/>
                  </a:schemeClr>
                </a:solidFill>
                <a:latin typeface="Brandon Grotesque Regular" pitchFamily="34" charset="0"/>
              </a:rPr>
              <a:t>Einführungsphase:</a:t>
            </a:r>
            <a:r>
              <a:rPr lang="de-DE" sz="1600" b="0" dirty="0">
                <a:solidFill>
                  <a:schemeClr val="bg1">
                    <a:lumMod val="75000"/>
                  </a:schemeClr>
                </a:solidFill>
                <a:latin typeface="Brandon Grotesque Regular" pitchFamily="34" charset="0"/>
              </a:rPr>
              <a:t>  </a:t>
            </a:r>
          </a:p>
          <a:p>
            <a:pPr>
              <a:buFont typeface="Wingdings" pitchFamily="2" charset="2"/>
              <a:buChar char="Ø"/>
            </a:pPr>
            <a:r>
              <a:rPr lang="de-DE" sz="1600" b="0" dirty="0">
                <a:solidFill>
                  <a:schemeClr val="bg1">
                    <a:lumMod val="75000"/>
                  </a:schemeClr>
                </a:solidFill>
                <a:latin typeface="Brandon Grotesque Regular" pitchFamily="34" charset="0"/>
              </a:rPr>
              <a:t> </a:t>
            </a:r>
            <a:r>
              <a:rPr lang="de-DE" sz="1600" dirty="0">
                <a:solidFill>
                  <a:schemeClr val="bg1">
                    <a:lumMod val="75000"/>
                  </a:schemeClr>
                </a:solidFill>
                <a:latin typeface="Brandon Grotesque Regular" pitchFamily="34" charset="0"/>
              </a:rPr>
              <a:t>Zwei Fremdsprachen sind verpflichtend</a:t>
            </a:r>
            <a:r>
              <a:rPr lang="de-DE" sz="1600" b="0" dirty="0">
                <a:solidFill>
                  <a:schemeClr val="bg1">
                    <a:lumMod val="75000"/>
                  </a:schemeClr>
                </a:solidFill>
                <a:latin typeface="Brandon Grotesque Regular" pitchFamily="34" charset="0"/>
              </a:rPr>
              <a:t>, wobei mindestens eine aus der Mittelstufe</a:t>
            </a:r>
            <a:br>
              <a:rPr lang="de-DE" sz="1600" b="0" dirty="0">
                <a:solidFill>
                  <a:schemeClr val="bg1">
                    <a:lumMod val="75000"/>
                  </a:schemeClr>
                </a:solidFill>
                <a:latin typeface="Brandon Grotesque Regular" pitchFamily="34" charset="0"/>
              </a:rPr>
            </a:br>
            <a:r>
              <a:rPr lang="de-DE" sz="1600" b="0" dirty="0">
                <a:solidFill>
                  <a:schemeClr val="bg1">
                    <a:lumMod val="75000"/>
                  </a:schemeClr>
                </a:solidFill>
                <a:latin typeface="Brandon Grotesque Regular" pitchFamily="34" charset="0"/>
              </a:rPr>
              <a:t>    (Beginn in 5 (Englisch), 7 (Französisch/Latein) oder 9 (Spanisch)) fortgeführt werden</a:t>
            </a:r>
          </a:p>
          <a:p>
            <a:pPr>
              <a:buFont typeface="Wingdings" pitchFamily="2" charset="2"/>
              <a:buNone/>
            </a:pPr>
            <a:r>
              <a:rPr lang="de-DE" sz="1600" b="0" dirty="0">
                <a:solidFill>
                  <a:schemeClr val="bg1">
                    <a:lumMod val="75000"/>
                  </a:schemeClr>
                </a:solidFill>
                <a:latin typeface="Brandon Grotesque Regular" pitchFamily="34" charset="0"/>
              </a:rPr>
              <a:t>     muss.</a:t>
            </a:r>
          </a:p>
          <a:p>
            <a:endParaRPr lang="de-DE" sz="1600" b="0" dirty="0">
              <a:solidFill>
                <a:schemeClr val="bg1">
                  <a:lumMod val="75000"/>
                </a:schemeClr>
              </a:solidFill>
              <a:latin typeface="Brandon Grotesque Regular" pitchFamily="34" charset="0"/>
            </a:endParaRPr>
          </a:p>
          <a:p>
            <a:endParaRPr lang="de-DE" sz="1600" b="0" dirty="0">
              <a:solidFill>
                <a:schemeClr val="bg1">
                  <a:lumMod val="75000"/>
                </a:schemeClr>
              </a:solidFill>
              <a:latin typeface="Brandon Grotesque Regular" pitchFamily="34" charset="0"/>
            </a:endParaRPr>
          </a:p>
          <a:p>
            <a:r>
              <a:rPr lang="de-DE" sz="1600" b="0" i="1" u="sng" dirty="0">
                <a:solidFill>
                  <a:schemeClr val="bg1">
                    <a:lumMod val="75000"/>
                  </a:schemeClr>
                </a:solidFill>
                <a:latin typeface="Brandon Grotesque Regular" pitchFamily="34" charset="0"/>
              </a:rPr>
              <a:t>Keinen Unterricht in einer zweiten Fremdsprache in der Mittelstufe</a:t>
            </a:r>
            <a:r>
              <a:rPr lang="de-DE" sz="1600" b="0" i="1" dirty="0">
                <a:solidFill>
                  <a:schemeClr val="bg1">
                    <a:lumMod val="75000"/>
                  </a:schemeClr>
                </a:solidFill>
                <a:latin typeface="Brandon Grotesque Regular" pitchFamily="34" charset="0"/>
              </a:rPr>
              <a:t>:</a:t>
            </a:r>
          </a:p>
          <a:p>
            <a:pPr>
              <a:buFont typeface="Wingdings" pitchFamily="2" charset="2"/>
              <a:buChar char="Ø"/>
            </a:pPr>
            <a:r>
              <a:rPr lang="de-DE" sz="1600" b="0" i="1" dirty="0">
                <a:solidFill>
                  <a:schemeClr val="bg1">
                    <a:lumMod val="75000"/>
                  </a:schemeClr>
                </a:solidFill>
                <a:latin typeface="Brandon Grotesque Regular" pitchFamily="34" charset="0"/>
              </a:rPr>
              <a:t> Die neu begonnene Fremdsprache muss während der gesamten Zeit der gymnasialen</a:t>
            </a:r>
          </a:p>
          <a:p>
            <a:pPr>
              <a:buFont typeface="Wingdings" pitchFamily="2" charset="2"/>
              <a:buNone/>
            </a:pPr>
            <a:r>
              <a:rPr lang="de-DE" sz="1600" b="0" i="1" dirty="0">
                <a:solidFill>
                  <a:schemeClr val="bg1">
                    <a:lumMod val="75000"/>
                  </a:schemeClr>
                </a:solidFill>
                <a:latin typeface="Brandon Grotesque Regular" pitchFamily="34" charset="0"/>
              </a:rPr>
              <a:t>     Oberstufe belegt werden, </a:t>
            </a:r>
          </a:p>
          <a:p>
            <a:pPr>
              <a:buFont typeface="Wingdings" pitchFamily="2" charset="2"/>
              <a:buChar char="Ø"/>
            </a:pPr>
            <a:r>
              <a:rPr lang="de-DE" sz="1600" b="0" i="1" dirty="0">
                <a:solidFill>
                  <a:schemeClr val="bg1">
                    <a:lumMod val="75000"/>
                  </a:schemeClr>
                </a:solidFill>
                <a:latin typeface="Brandon Grotesque Regular" pitchFamily="34" charset="0"/>
              </a:rPr>
              <a:t> kein Kurs darf mit null Punkten abgeschlossen werden und </a:t>
            </a:r>
          </a:p>
          <a:p>
            <a:pPr>
              <a:buFont typeface="Wingdings" pitchFamily="2" charset="2"/>
              <a:buChar char="Ø"/>
            </a:pPr>
            <a:r>
              <a:rPr lang="de-DE" sz="1600" b="0" i="1" dirty="0">
                <a:solidFill>
                  <a:schemeClr val="bg1">
                    <a:lumMod val="75000"/>
                  </a:schemeClr>
                </a:solidFill>
                <a:latin typeface="Brandon Grotesque Regular" pitchFamily="34" charset="0"/>
              </a:rPr>
              <a:t> die Kurse des Prüfungshalbjahres sowie des Halbjahres davor (Q3, Q4) müssen in die</a:t>
            </a:r>
          </a:p>
          <a:p>
            <a:pPr>
              <a:buFont typeface="Wingdings" pitchFamily="2" charset="2"/>
              <a:buNone/>
            </a:pPr>
            <a:r>
              <a:rPr lang="de-DE" sz="1600" b="0" i="1" dirty="0">
                <a:solidFill>
                  <a:schemeClr val="bg1">
                    <a:lumMod val="75000"/>
                  </a:schemeClr>
                </a:solidFill>
                <a:latin typeface="Brandon Grotesque Regular" pitchFamily="34" charset="0"/>
              </a:rPr>
              <a:t>     Gesamtqualifikation  eingehen.</a:t>
            </a:r>
          </a:p>
          <a:p>
            <a:pPr>
              <a:buFont typeface="Wingdings" pitchFamily="2" charset="2"/>
              <a:buChar char="Ø"/>
            </a:pPr>
            <a:endParaRPr lang="de-DE" sz="1600" b="0" dirty="0">
              <a:latin typeface="Brandon Grotesque Regular" pitchFamily="34" charset="0"/>
            </a:endParaRPr>
          </a:p>
          <a:p>
            <a:pPr>
              <a:buFont typeface="Wingdings" pitchFamily="2" charset="2"/>
              <a:buChar char="Ø"/>
            </a:pPr>
            <a:endParaRPr lang="de-DE" sz="1600" b="0" dirty="0">
              <a:latin typeface="Brandon Grotesque Regular" pitchFamily="34" charset="0"/>
            </a:endParaRPr>
          </a:p>
          <a:p>
            <a:r>
              <a:rPr lang="de-DE" sz="1600" dirty="0">
                <a:latin typeface="Brandon Grotesque Regular" pitchFamily="34" charset="0"/>
              </a:rPr>
              <a:t>Qualifikationsphase:</a:t>
            </a:r>
          </a:p>
          <a:p>
            <a:pPr>
              <a:buFont typeface="Wingdings" pitchFamily="2" charset="2"/>
              <a:buChar char="Ø"/>
            </a:pPr>
            <a:r>
              <a:rPr lang="de-DE" sz="1600" b="0" dirty="0">
                <a:latin typeface="Brandon Grotesque Regular" pitchFamily="34" charset="0"/>
              </a:rPr>
              <a:t> Es muss mindestens eine aus der Mittelstufe fortgeführte Fremdsprache in allen </a:t>
            </a:r>
            <a:br>
              <a:rPr lang="de-DE" sz="1600" b="0" dirty="0">
                <a:latin typeface="Brandon Grotesque Regular" pitchFamily="34" charset="0"/>
              </a:rPr>
            </a:br>
            <a:r>
              <a:rPr lang="de-DE" sz="1600" b="0" dirty="0">
                <a:latin typeface="Brandon Grotesque Regular" pitchFamily="34" charset="0"/>
              </a:rPr>
              <a:t>    vier Halbjahren belegt und in die Gesamtqualifikation eingebracht werden.</a:t>
            </a:r>
          </a:p>
          <a:p>
            <a:endParaRPr lang="de-DE" sz="1600" b="0" dirty="0">
              <a:latin typeface="Brandon Grotesque Regular" pitchFamily="34" charset="0"/>
            </a:endParaRPr>
          </a:p>
        </p:txBody>
      </p:sp>
      <p:pic>
        <p:nvPicPr>
          <p:cNvPr id="4" name="Picture 2" descr="T:\Druckvorlagen\feg-logo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32340"/>
            <a:ext cx="1583978" cy="867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/>
          <p:cNvSpPr>
            <a:spLocks noChangeArrowheads="1"/>
          </p:cNvSpPr>
          <p:nvPr/>
        </p:nvSpPr>
        <p:spPr bwMode="auto">
          <a:xfrm>
            <a:off x="857224" y="1000108"/>
            <a:ext cx="74882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400" b="1" dirty="0">
                <a:solidFill>
                  <a:schemeClr val="tx2">
                    <a:lumMod val="75000"/>
                  </a:schemeClr>
                </a:solidFill>
                <a:latin typeface="Brandon Grotesque Regular" pitchFamily="34" charset="0"/>
              </a:rPr>
              <a:t>Welche Inhalte werden in den einzelnen Fächern gelehrt?</a:t>
            </a:r>
          </a:p>
          <a:p>
            <a:endParaRPr lang="de-DE" sz="2400" dirty="0">
              <a:latin typeface="Brandon Grotesque Regular" pitchFamily="34" charset="0"/>
            </a:endParaRPr>
          </a:p>
        </p:txBody>
      </p:sp>
      <p:sp>
        <p:nvSpPr>
          <p:cNvPr id="17411" name="Rectangle 6"/>
          <p:cNvSpPr>
            <a:spLocks noChangeArrowheads="1"/>
          </p:cNvSpPr>
          <p:nvPr/>
        </p:nvSpPr>
        <p:spPr bwMode="auto">
          <a:xfrm>
            <a:off x="755650" y="2636838"/>
            <a:ext cx="7993063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de-DE" altLang="de-DE" dirty="0">
                <a:latin typeface="Brandon Grotesque Regular" pitchFamily="34" charset="0"/>
              </a:rPr>
              <a:t>Für die Fächer gibt es jeweils eigene Kerncurricula für die zentralen </a:t>
            </a:r>
            <a:r>
              <a:rPr lang="de-DE" altLang="de-DE" dirty="0">
                <a:latin typeface="Brandon Grotesque Regular" pitchFamily="34" charset="0"/>
                <a:cs typeface="Arial" panose="020B0604020202020204" pitchFamily="34" charset="0"/>
              </a:rPr>
              <a:t>Abiturprüfungen. </a:t>
            </a:r>
          </a:p>
          <a:p>
            <a:pPr>
              <a:spcBef>
                <a:spcPct val="0"/>
              </a:spcBef>
            </a:pPr>
            <a:r>
              <a:rPr lang="de-DE" dirty="0">
                <a:latin typeface="Brandon Grotesque Regular" pitchFamily="34" charset="0"/>
                <a:cs typeface="Arial" panose="020B0604020202020204" pitchFamily="34" charset="0"/>
              </a:rPr>
              <a:t>Die darin verbindlich gesetzten Bildungsstandards und Unterrichtsinhalte beschreiben die Leistungserwartungen am Ende der gymnasialen Oberstufe.</a:t>
            </a:r>
            <a:endParaRPr lang="de-DE" altLang="de-DE" dirty="0">
              <a:latin typeface="Brandon Grotesque Regular" pitchFamily="34" charset="0"/>
              <a:cs typeface="Arial" panose="020B0604020202020204" pitchFamily="34" charset="0"/>
            </a:endParaRPr>
          </a:p>
          <a:p>
            <a:endParaRPr lang="de-DE" b="0" dirty="0">
              <a:latin typeface="Brandon Grotesque Regular" pitchFamily="34" charset="0"/>
            </a:endParaRPr>
          </a:p>
          <a:p>
            <a:r>
              <a:rPr lang="de-DE" b="0" dirty="0">
                <a:latin typeface="Brandon Grotesque Regular" pitchFamily="34" charset="0"/>
              </a:rPr>
              <a:t>Überblick über den Unterrichtsstoff für die Einführungsphase und die Qualifikationsphase: </a:t>
            </a:r>
            <a:r>
              <a:rPr lang="de-DE" b="0" dirty="0">
                <a:solidFill>
                  <a:srgbClr val="0033CC"/>
                </a:solidFill>
                <a:latin typeface="Brandon Grotesque Regular" pitchFamily="34" charset="0"/>
              </a:rPr>
              <a:t>www.kultusministerium.hessen.de</a:t>
            </a:r>
            <a:endParaRPr lang="de-DE" b="0" dirty="0">
              <a:latin typeface="Brandon Grotesque Regular" pitchFamily="34" charset="0"/>
            </a:endParaRPr>
          </a:p>
          <a:p>
            <a:endParaRPr lang="de-DE" b="0" dirty="0">
              <a:latin typeface="Brandon Grotesque Regular" pitchFamily="34" charset="0"/>
            </a:endParaRPr>
          </a:p>
          <a:p>
            <a:r>
              <a:rPr lang="de-DE" b="0" dirty="0">
                <a:latin typeface="Brandon Grotesque Regular" pitchFamily="34" charset="0"/>
              </a:rPr>
              <a:t>Am Schuljahresanfang werden die Lehrkräfte nähere Einzelheiten zum Unterrichtsstoff der Einführungsphase vorstellen. </a:t>
            </a:r>
          </a:p>
          <a:p>
            <a:r>
              <a:rPr lang="de-DE" b="0" dirty="0">
                <a:highlight>
                  <a:srgbClr val="FFFF00"/>
                </a:highlight>
                <a:latin typeface="Brandon Grotesque Regular" pitchFamily="34" charset="0"/>
              </a:rPr>
              <a:t>Zu Beginn des 2. Halbjahres der E-Phase wird Unterricht auf Leistungskursniveau angeboten.</a:t>
            </a:r>
          </a:p>
        </p:txBody>
      </p:sp>
      <p:pic>
        <p:nvPicPr>
          <p:cNvPr id="4" name="Picture 2" descr="T:\Druckvorlagen\feg-logo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32340"/>
            <a:ext cx="1583978" cy="867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399" name="Group 2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3383281"/>
              </p:ext>
            </p:extLst>
          </p:nvPr>
        </p:nvGraphicFramePr>
        <p:xfrm>
          <a:off x="455868" y="1916832"/>
          <a:ext cx="8569325" cy="3168352"/>
        </p:xfrm>
        <a:graphic>
          <a:graphicData uri="http://schemas.openxmlformats.org/drawingml/2006/table">
            <a:tbl>
              <a:tblPr/>
              <a:tblGrid>
                <a:gridCol w="193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11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430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621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35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Fächergruppe</a:t>
                      </a: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randon Grotesque Regular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Zulassung</a:t>
                      </a: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randon Grotesque Regular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Zulassung mit Ausgleich</a:t>
                      </a: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randon Grotesque Regular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Keine Zulassung</a:t>
                      </a: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randon Grotesque Regular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128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Deutsch, verbindliche Fremdsprachen, Mathematik</a:t>
                      </a:r>
                      <a:endParaRPr kumimoji="0" 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randon Grotesque Regular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Alle Fächer mindestens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05 Punkte</a:t>
                      </a:r>
                      <a:endParaRPr kumimoji="0" 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randon Grotesque Regular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Wenn …</a:t>
                      </a:r>
                      <a:endParaRPr kumimoji="0" 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randon Grotesque Regular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Dann …</a:t>
                      </a:r>
                      <a:endParaRPr kumimoji="0" 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randon Grotesque Regular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1 mal 00 Punkte oder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mindestens 2 mal &lt; 05 Punkte</a:t>
                      </a:r>
                      <a:endParaRPr kumimoji="0" lang="de-D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randon Grotesque Regular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1 mal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&lt; 05 Punkte</a:t>
                      </a:r>
                      <a:endParaRPr kumimoji="0" 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randon Grotesque Regular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1 mal 10 Punkte oder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2 mal 07 Punkte</a:t>
                      </a:r>
                      <a:endParaRPr kumimoji="0" 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randon Grotesque Regular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3798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Sonstige verbindliche Fächer</a:t>
                      </a:r>
                      <a:endParaRPr kumimoji="0" 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randon Grotesque Regular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1 bis 2 mal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&lt; 05 Punkte</a:t>
                      </a:r>
                      <a:endParaRPr kumimoji="0" 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randon Grotesque Regular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jeweils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1 mal 10 Punkte oder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2 mal 07 Punkte</a:t>
                      </a:r>
                      <a:endParaRPr kumimoji="0" 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randon Grotesque Regular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1 mal 00 Punkte oder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mindestens 3 mal &lt; 05 Punkte</a:t>
                      </a:r>
                      <a:endParaRPr kumimoji="0" lang="de-DE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randon Grotesque Regular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462" name="Rectangle 213"/>
          <p:cNvSpPr>
            <a:spLocks noChangeArrowheads="1"/>
          </p:cNvSpPr>
          <p:nvPr/>
        </p:nvSpPr>
        <p:spPr bwMode="auto">
          <a:xfrm>
            <a:off x="467544" y="514312"/>
            <a:ext cx="784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400" b="1" dirty="0">
                <a:solidFill>
                  <a:schemeClr val="tx2">
                    <a:lumMod val="75000"/>
                  </a:schemeClr>
                </a:solidFill>
                <a:latin typeface="Brandon Grotesque Regular" pitchFamily="34" charset="0"/>
              </a:rPr>
              <a:t>Zulassung zur zweijährigen Qualifikationsphase</a:t>
            </a:r>
          </a:p>
        </p:txBody>
      </p:sp>
      <p:sp>
        <p:nvSpPr>
          <p:cNvPr id="18463" name="Text Box 235"/>
          <p:cNvSpPr txBox="1">
            <a:spLocks noChangeArrowheads="1"/>
          </p:cNvSpPr>
          <p:nvPr/>
        </p:nvSpPr>
        <p:spPr bwMode="auto">
          <a:xfrm>
            <a:off x="571472" y="1071546"/>
            <a:ext cx="74866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0" dirty="0">
                <a:latin typeface="Brandon Grotesque Regular" pitchFamily="34" charset="0"/>
              </a:rPr>
              <a:t>Die Zulassung zu der Qualifikationsphase erfolgt am Ende der Einführungsphase entsprechend folgender Tabelle:</a:t>
            </a:r>
          </a:p>
        </p:txBody>
      </p:sp>
      <p:sp>
        <p:nvSpPr>
          <p:cNvPr id="18464" name="Text Box 237"/>
          <p:cNvSpPr txBox="1">
            <a:spLocks noChangeArrowheads="1"/>
          </p:cNvSpPr>
          <p:nvPr/>
        </p:nvSpPr>
        <p:spPr bwMode="auto">
          <a:xfrm>
            <a:off x="357158" y="5500702"/>
            <a:ext cx="8569325" cy="661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>
                <a:latin typeface="Brandon Grotesque Regular" pitchFamily="34" charset="0"/>
              </a:rPr>
              <a:t>oder</a:t>
            </a:r>
            <a:r>
              <a:rPr lang="de-DE" sz="1600" b="0" dirty="0">
                <a:latin typeface="Brandon Grotesque Regular" pitchFamily="34" charset="0"/>
              </a:rPr>
              <a:t> wenn die Zulassungskonferenz mit 2/3 Mehrheit entscheidet.</a:t>
            </a:r>
          </a:p>
          <a:p>
            <a:pPr>
              <a:spcBef>
                <a:spcPct val="50000"/>
              </a:spcBef>
            </a:pPr>
            <a:r>
              <a:rPr lang="de-DE" sz="1400" b="0" dirty="0">
                <a:latin typeface="Brandon Grotesque Regular" pitchFamily="34" charset="0"/>
              </a:rPr>
              <a:t>Eine Wiederholung der Einführungsphase ist möglich – allerdings nicht für Repetenten der letzten Mittelstufenklasse.</a:t>
            </a:r>
          </a:p>
        </p:txBody>
      </p:sp>
      <p:pic>
        <p:nvPicPr>
          <p:cNvPr id="6" name="Picture 2" descr="T:\Druckvorlagen\feg-logo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32340"/>
            <a:ext cx="1583978" cy="867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6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503" name="Group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2623763"/>
              </p:ext>
            </p:extLst>
          </p:nvPr>
        </p:nvGraphicFramePr>
        <p:xfrm>
          <a:off x="107702" y="971094"/>
          <a:ext cx="8856787" cy="4810536"/>
        </p:xfrm>
        <a:graphic>
          <a:graphicData uri="http://schemas.openxmlformats.org/drawingml/2006/table">
            <a:tbl>
              <a:tblPr/>
              <a:tblGrid>
                <a:gridCol w="40089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3072">
                  <a:extLst>
                    <a:ext uri="{9D8B030D-6E8A-4147-A177-3AD203B41FA5}">
                      <a16:colId xmlns:a16="http://schemas.microsoft.com/office/drawing/2014/main" val="3177994575"/>
                    </a:ext>
                  </a:extLst>
                </a:gridCol>
                <a:gridCol w="3624758">
                  <a:extLst>
                    <a:ext uri="{9D8B030D-6E8A-4147-A177-3AD203B41FA5}">
                      <a16:colId xmlns:a16="http://schemas.microsoft.com/office/drawing/2014/main" val="2312864599"/>
                    </a:ext>
                  </a:extLst>
                </a:gridCol>
              </a:tblGrid>
              <a:tr h="711603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Gegenüberstellung Belegverpflichtung und Einbringverpflichtung von Kursen in der Qualifikationsphase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899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 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 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 </a:t>
                      </a: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randon Grotesque Regular" pitchFamily="34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3139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Fach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Belegpflicht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Einbringverpflichtung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899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Sprachlich-literarisch-künstlerisches Aufgabenfeld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899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Deutsch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4</a:t>
                      </a: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randon Grotesque Regular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4</a:t>
                      </a: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randon Grotesque Regular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1899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Fortgeführte Fremdsprache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4</a:t>
                      </a: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randon Grotesque Regular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4</a:t>
                      </a: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randon Grotesque Regular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0974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Fremdsprache (nach §14 Abs.3 OAVO) </a:t>
                      </a:r>
                    </a:p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Spanisch als neu begonnene FS in der E-Phase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(4)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(2) aus dem letzten Jahr der Qualifikationsphase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1899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Kunst oder Musik oder DS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2</a:t>
                      </a: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randon Grotesque Regular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2</a:t>
                      </a: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randon Grotesque Regular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1899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weitere Fremdsprache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(2)*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(2)*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9500" name="Rectangle 171"/>
          <p:cNvSpPr>
            <a:spLocks noChangeArrowheads="1"/>
          </p:cNvSpPr>
          <p:nvPr/>
        </p:nvSpPr>
        <p:spPr bwMode="auto">
          <a:xfrm>
            <a:off x="395536" y="6093296"/>
            <a:ext cx="735977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" hangingPunct="0"/>
            <a:r>
              <a:rPr lang="de-DE" sz="1400" b="0" dirty="0">
                <a:latin typeface="Brandon Grotesque Regular" pitchFamily="34" charset="0"/>
              </a:rPr>
              <a:t>*   </a:t>
            </a:r>
            <a:r>
              <a:rPr lang="de-DE" sz="1600" b="0" dirty="0">
                <a:latin typeface="Brandon Grotesque Regular" pitchFamily="34" charset="0"/>
              </a:rPr>
              <a:t>Zwei fremdsprachliche oder zwei naturwissenschaftliche Kurse oder zwei Informatikkurse</a:t>
            </a:r>
          </a:p>
        </p:txBody>
      </p:sp>
      <p:pic>
        <p:nvPicPr>
          <p:cNvPr id="4" name="Picture 2" descr="T:\Druckvorlagen\feg-logo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32340"/>
            <a:ext cx="1583978" cy="867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18" name="Group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3308886"/>
              </p:ext>
            </p:extLst>
          </p:nvPr>
        </p:nvGraphicFramePr>
        <p:xfrm>
          <a:off x="500035" y="1643050"/>
          <a:ext cx="8429685" cy="3357585"/>
        </p:xfrm>
        <a:graphic>
          <a:graphicData uri="http://schemas.openxmlformats.org/drawingml/2006/table">
            <a:tbl>
              <a:tblPr/>
              <a:tblGrid>
                <a:gridCol w="41776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38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282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3115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Gesellschaftswissenschaftliches Aufgabenfeld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7788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 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 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Insgesamt müssen</a:t>
                      </a:r>
                      <a:r>
                        <a:rPr kumimoji="0" lang="de-D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 mindestens 6 Kurse </a:t>
                      </a: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eingebracht werden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311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Politik und Wirtschaft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0452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Geschichte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2 aus dem letzten Jahr der Qualifikationsphase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311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Religionslehre/Ethik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-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1074" name="Group 1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7074382"/>
              </p:ext>
            </p:extLst>
          </p:nvPr>
        </p:nvGraphicFramePr>
        <p:xfrm>
          <a:off x="500034" y="1000108"/>
          <a:ext cx="8429684" cy="642942"/>
        </p:xfrm>
        <a:graphic>
          <a:graphicData uri="http://schemas.openxmlformats.org/drawingml/2006/table">
            <a:tbl>
              <a:tblPr/>
              <a:tblGrid>
                <a:gridCol w="41776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21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298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2942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Fach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Belegpflicht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Einbringverpflichtung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Picture 2" descr="T:\Druckvorlagen\feg-logo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32340"/>
            <a:ext cx="1583978" cy="867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194" name="Group 2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3601515"/>
              </p:ext>
            </p:extLst>
          </p:nvPr>
        </p:nvGraphicFramePr>
        <p:xfrm>
          <a:off x="467544" y="1700808"/>
          <a:ext cx="8358246" cy="3659869"/>
        </p:xfrm>
        <a:graphic>
          <a:graphicData uri="http://schemas.openxmlformats.org/drawingml/2006/table">
            <a:tbl>
              <a:tblPr/>
              <a:tblGrid>
                <a:gridCol w="41422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17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42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0573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Mathematisch-naturwissenschaftliches Aufgabenfeld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0573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Mathematik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0573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Eine Naturwissenschaft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3502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Weitere Naturwissenschaft oder Informatik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(2)*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(2)*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0573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 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 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 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0573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Sport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-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53502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Ergänzende Kurse**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individuell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individuell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42191" name="Group 20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4296724"/>
              </p:ext>
            </p:extLst>
          </p:nvPr>
        </p:nvGraphicFramePr>
        <p:xfrm>
          <a:off x="467544" y="1031497"/>
          <a:ext cx="8358247" cy="642942"/>
        </p:xfrm>
        <a:graphic>
          <a:graphicData uri="http://schemas.openxmlformats.org/drawingml/2006/table">
            <a:tbl>
              <a:tblPr/>
              <a:tblGrid>
                <a:gridCol w="41422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01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58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2942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Fach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Belegpflicht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Einbringverpflichtung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1557" name="Group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9537082"/>
              </p:ext>
            </p:extLst>
          </p:nvPr>
        </p:nvGraphicFramePr>
        <p:xfrm>
          <a:off x="428596" y="5429264"/>
          <a:ext cx="8572560" cy="944880"/>
        </p:xfrm>
        <a:graphic>
          <a:graphicData uri="http://schemas.openxmlformats.org/drawingml/2006/table">
            <a:tbl>
              <a:tblPr/>
              <a:tblGrid>
                <a:gridCol w="8572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*   Zwei fremdsprachliche oder zwei naturwissenschaftliche Kurse oder zwei Informatikkurse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088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** Ergänzende Grundkurse zur Erfüllung der Beleg- und Einbringverpflichtung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088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randon Grotesque Regular" pitchFamily="34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Picture 2" descr="T:\Druckvorlagen\feg-logo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32340"/>
            <a:ext cx="1583978" cy="867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de-DE" sz="2800" b="1" dirty="0">
                <a:solidFill>
                  <a:schemeClr val="tx2">
                    <a:lumMod val="75000"/>
                  </a:schemeClr>
                </a:solidFill>
                <a:latin typeface="Brandon Grotesque Regular" pitchFamily="34" charset="0"/>
                <a:cs typeface="Arial" pitchFamily="34" charset="0"/>
              </a:rPr>
              <a:t>Gliederung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928662" y="1428736"/>
            <a:ext cx="7489825" cy="4857784"/>
          </a:xfrm>
        </p:spPr>
        <p:txBody>
          <a:bodyPr>
            <a:normAutofit/>
          </a:bodyPr>
          <a:lstStyle/>
          <a:p>
            <a:pPr eaLnBrk="1" hangingPunct="1"/>
            <a:r>
              <a:rPr lang="de-DE" sz="2400" b="1" dirty="0">
                <a:latin typeface="Brandon Grotesque Regular" pitchFamily="34" charset="0"/>
                <a:cs typeface="Arial" panose="020B0604020202020204" pitchFamily="34" charset="0"/>
              </a:rPr>
              <a:t>Unterrichtsfächer und Aufgabenfelder</a:t>
            </a:r>
          </a:p>
          <a:p>
            <a:pPr eaLnBrk="1" hangingPunct="1"/>
            <a:r>
              <a:rPr lang="de-DE" sz="2400" b="1" dirty="0">
                <a:latin typeface="Brandon Grotesque Regular" pitchFamily="34" charset="0"/>
                <a:cs typeface="Arial" panose="020B0604020202020204" pitchFamily="34" charset="0"/>
              </a:rPr>
              <a:t>Qualifikationsphase </a:t>
            </a:r>
          </a:p>
          <a:p>
            <a:pPr eaLnBrk="1" hangingPunct="1"/>
            <a:r>
              <a:rPr lang="de-DE" sz="2400" b="1" dirty="0">
                <a:solidFill>
                  <a:schemeClr val="bg1">
                    <a:lumMod val="85000"/>
                  </a:schemeClr>
                </a:solidFill>
                <a:latin typeface="Brandon Grotesque Regular" pitchFamily="34" charset="0"/>
                <a:cs typeface="Arial" panose="020B0604020202020204" pitchFamily="34" charset="0"/>
              </a:rPr>
              <a:t>Rahmenstundentafel der Einführungsphase</a:t>
            </a:r>
          </a:p>
          <a:p>
            <a:pPr eaLnBrk="1" hangingPunct="1"/>
            <a:r>
              <a:rPr lang="de-DE" sz="2400" b="1" dirty="0">
                <a:latin typeface="Brandon Grotesque Regular" pitchFamily="34" charset="0"/>
                <a:cs typeface="Arial" panose="020B0604020202020204" pitchFamily="34" charset="0"/>
              </a:rPr>
              <a:t>Leistungsbewertung</a:t>
            </a:r>
          </a:p>
          <a:p>
            <a:pPr eaLnBrk="1" hangingPunct="1"/>
            <a:r>
              <a:rPr lang="de-DE" sz="2400" b="1" dirty="0">
                <a:latin typeface="Brandon Grotesque Regular" pitchFamily="34" charset="0"/>
                <a:cs typeface="Arial" panose="020B0604020202020204" pitchFamily="34" charset="0"/>
              </a:rPr>
              <a:t>Fremdsprachen</a:t>
            </a:r>
          </a:p>
          <a:p>
            <a:pPr eaLnBrk="1" hangingPunct="1"/>
            <a:r>
              <a:rPr lang="de-DE" sz="2400" b="1" dirty="0">
                <a:latin typeface="Brandon Grotesque Regular" pitchFamily="34" charset="0"/>
                <a:cs typeface="Arial" panose="020B0604020202020204" pitchFamily="34" charset="0"/>
              </a:rPr>
              <a:t>Zulassung zur zweijährigen Qualifikationsphase</a:t>
            </a:r>
          </a:p>
          <a:p>
            <a:pPr eaLnBrk="1" hangingPunct="1"/>
            <a:r>
              <a:rPr lang="de-DE" sz="2400" b="1" dirty="0">
                <a:latin typeface="Brandon Grotesque Regular" pitchFamily="34" charset="0"/>
                <a:cs typeface="Arial" panose="020B0604020202020204" pitchFamily="34" charset="0"/>
              </a:rPr>
              <a:t>Beleg- und Einbringungspflicht</a:t>
            </a:r>
          </a:p>
          <a:p>
            <a:pPr eaLnBrk="1" hangingPunct="1"/>
            <a:r>
              <a:rPr lang="de-DE" sz="2400" b="1" dirty="0">
                <a:latin typeface="Brandon Grotesque Regular" pitchFamily="34" charset="0"/>
                <a:cs typeface="Arial" panose="020B0604020202020204" pitchFamily="34" charset="0"/>
              </a:rPr>
              <a:t>Wahl der Leistungskurse (LK) und Prüfungsfächer</a:t>
            </a:r>
          </a:p>
          <a:p>
            <a:pPr eaLnBrk="1" hangingPunct="1"/>
            <a:r>
              <a:rPr lang="de-DE" sz="2400" b="1" dirty="0">
                <a:latin typeface="Brandon Grotesque Regular" pitchFamily="34" charset="0"/>
                <a:cs typeface="Arial" panose="020B0604020202020204" pitchFamily="34" charset="0"/>
              </a:rPr>
              <a:t>Gesamtqualifikation </a:t>
            </a:r>
          </a:p>
          <a:p>
            <a:pPr eaLnBrk="1" hangingPunct="1"/>
            <a:r>
              <a:rPr lang="de-DE" sz="2400" b="1" dirty="0">
                <a:latin typeface="Brandon Grotesque Regular" pitchFamily="34" charset="0"/>
                <a:cs typeface="Arial" panose="020B0604020202020204" pitchFamily="34" charset="0"/>
              </a:rPr>
              <a:t>Welche Abschlüsse können erworben werden?</a:t>
            </a:r>
            <a:endParaRPr lang="de-DE" sz="2400" dirty="0">
              <a:latin typeface="Brandon Grotesque Regular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T:\Druckvorlagen\feg-logo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88640"/>
            <a:ext cx="2053953" cy="1125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ChangeArrowheads="1"/>
          </p:cNvSpPr>
          <p:nvPr/>
        </p:nvSpPr>
        <p:spPr bwMode="auto">
          <a:xfrm>
            <a:off x="785786" y="1571612"/>
            <a:ext cx="78486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de-DE" sz="2000" b="0" u="sng" dirty="0">
              <a:latin typeface="Brandon Grotesque Regular" pitchFamily="34" charset="0"/>
            </a:endParaRPr>
          </a:p>
          <a:p>
            <a:r>
              <a:rPr lang="de-DE" sz="2000" b="0" u="sng" dirty="0">
                <a:latin typeface="Brandon Grotesque Regular" pitchFamily="34" charset="0"/>
              </a:rPr>
              <a:t>Einer der Leistungskurse muss</a:t>
            </a:r>
            <a:r>
              <a:rPr lang="de-DE" sz="2000" b="0" dirty="0">
                <a:latin typeface="Brandon Grotesque Regular" pitchFamily="34" charset="0"/>
              </a:rPr>
              <a:t> entweder</a:t>
            </a:r>
          </a:p>
          <a:p>
            <a:endParaRPr lang="de-DE" sz="2000" b="0" dirty="0">
              <a:latin typeface="Brandon Grotesque Regular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de-DE" sz="2000" b="0" dirty="0">
                <a:latin typeface="Brandon Grotesque Regular" pitchFamily="34" charset="0"/>
              </a:rPr>
              <a:t> eine </a:t>
            </a:r>
            <a:r>
              <a:rPr lang="de-DE" sz="2000" dirty="0">
                <a:latin typeface="Brandon Grotesque Regular" pitchFamily="34" charset="0"/>
              </a:rPr>
              <a:t>fortgeführte Fremdsprache</a:t>
            </a:r>
            <a:r>
              <a:rPr lang="de-DE" sz="2000" b="0" dirty="0">
                <a:latin typeface="Brandon Grotesque Regular" pitchFamily="34" charset="0"/>
              </a:rPr>
              <a:t> oder</a:t>
            </a:r>
          </a:p>
          <a:p>
            <a:pPr>
              <a:buFont typeface="Wingdings" pitchFamily="2" charset="2"/>
              <a:buChar char="Ø"/>
            </a:pPr>
            <a:r>
              <a:rPr lang="de-DE" sz="2000" b="0" dirty="0">
                <a:latin typeface="Brandon Grotesque Regular" pitchFamily="34" charset="0"/>
              </a:rPr>
              <a:t> </a:t>
            </a:r>
            <a:r>
              <a:rPr lang="de-DE" sz="2000" dirty="0">
                <a:latin typeface="Brandon Grotesque Regular" pitchFamily="34" charset="0"/>
              </a:rPr>
              <a:t>Mathematik</a:t>
            </a:r>
            <a:r>
              <a:rPr lang="de-DE" sz="2000" b="0" dirty="0">
                <a:latin typeface="Brandon Grotesque Regular" pitchFamily="34" charset="0"/>
              </a:rPr>
              <a:t> oder</a:t>
            </a:r>
          </a:p>
          <a:p>
            <a:pPr>
              <a:buFont typeface="Wingdings" pitchFamily="2" charset="2"/>
              <a:buChar char="Ø"/>
            </a:pPr>
            <a:r>
              <a:rPr lang="de-DE" sz="2000" b="0" dirty="0">
                <a:latin typeface="Brandon Grotesque Regular" pitchFamily="34" charset="0"/>
              </a:rPr>
              <a:t> eine </a:t>
            </a:r>
            <a:r>
              <a:rPr lang="de-DE" sz="2000" dirty="0">
                <a:latin typeface="Brandon Grotesque Regular" pitchFamily="34" charset="0"/>
              </a:rPr>
              <a:t>Naturwissenschaft</a:t>
            </a:r>
            <a:r>
              <a:rPr lang="de-DE" sz="2000" b="0" dirty="0">
                <a:latin typeface="Brandon Grotesque Regular" pitchFamily="34" charset="0"/>
              </a:rPr>
              <a:t> sein.</a:t>
            </a:r>
          </a:p>
          <a:p>
            <a:pPr>
              <a:buFont typeface="Wingdings" pitchFamily="2" charset="2"/>
              <a:buChar char="Ø"/>
            </a:pPr>
            <a:endParaRPr lang="de-DE" sz="2000" b="0" dirty="0">
              <a:latin typeface="Brandon Grotesque Regular" pitchFamily="34" charset="0"/>
            </a:endParaRPr>
          </a:p>
          <a:p>
            <a:r>
              <a:rPr lang="de-DE" sz="2000" b="0" dirty="0">
                <a:latin typeface="Brandon Grotesque Regular" pitchFamily="34" charset="0"/>
              </a:rPr>
              <a:t>Das </a:t>
            </a:r>
            <a:r>
              <a:rPr lang="de-DE" sz="2000" dirty="0">
                <a:latin typeface="Brandon Grotesque Regular" pitchFamily="34" charset="0"/>
              </a:rPr>
              <a:t>weitere Leistungskursfach</a:t>
            </a:r>
            <a:r>
              <a:rPr lang="de-DE" sz="2000" b="0" dirty="0">
                <a:latin typeface="Brandon Grotesque Regular" pitchFamily="34" charset="0"/>
              </a:rPr>
              <a:t> kann je nach Neigung und Interesse aus dem Angebot des Friedrich-Ebert-Gymnasiums gewählt werden. </a:t>
            </a:r>
            <a:endParaRPr lang="de-DE" sz="1600" b="0" dirty="0">
              <a:latin typeface="Brandon Grotesque Regular" pitchFamily="34" charset="0"/>
            </a:endParaRPr>
          </a:p>
        </p:txBody>
      </p:sp>
      <p:sp>
        <p:nvSpPr>
          <p:cNvPr id="22531" name="Rectangle 5"/>
          <p:cNvSpPr>
            <a:spLocks noChangeArrowheads="1"/>
          </p:cNvSpPr>
          <p:nvPr/>
        </p:nvSpPr>
        <p:spPr bwMode="auto">
          <a:xfrm>
            <a:off x="1500166" y="571480"/>
            <a:ext cx="557370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 b="1" dirty="0">
                <a:solidFill>
                  <a:schemeClr val="tx2">
                    <a:lumMod val="75000"/>
                  </a:schemeClr>
                </a:solidFill>
                <a:latin typeface="Brandon Grotesque Regular" pitchFamily="34" charset="0"/>
              </a:rPr>
              <a:t>Wahl der Leistungskurse (LK) </a:t>
            </a:r>
          </a:p>
          <a:p>
            <a:r>
              <a:rPr lang="de-DE" b="1" dirty="0">
                <a:solidFill>
                  <a:schemeClr val="tx2">
                    <a:lumMod val="75000"/>
                  </a:schemeClr>
                </a:solidFill>
                <a:latin typeface="Brandon Grotesque Regular" pitchFamily="34" charset="0"/>
              </a:rPr>
              <a:t>(Minderjährige wählen im Einvernehmen mit den Eltern)</a:t>
            </a:r>
          </a:p>
        </p:txBody>
      </p:sp>
      <p:sp>
        <p:nvSpPr>
          <p:cNvPr id="22532" name="Text Box 6"/>
          <p:cNvSpPr txBox="1">
            <a:spLocks noChangeArrowheads="1"/>
          </p:cNvSpPr>
          <p:nvPr/>
        </p:nvSpPr>
        <p:spPr bwMode="auto">
          <a:xfrm>
            <a:off x="928662" y="4857760"/>
            <a:ext cx="74882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0" dirty="0">
                <a:latin typeface="Brandon Grotesque Regular" pitchFamily="34" charset="0"/>
              </a:rPr>
              <a:t>Als LK können nur Fächer gewählt werden, die in der </a:t>
            </a:r>
            <a:r>
              <a:rPr lang="de-DE" sz="1600" b="0" u="sng" dirty="0">
                <a:latin typeface="Brandon Grotesque Regular" pitchFamily="34" charset="0"/>
              </a:rPr>
              <a:t>gesamten Einführungsphase belegt</a:t>
            </a:r>
            <a:r>
              <a:rPr lang="de-DE" sz="1600" b="0" dirty="0">
                <a:latin typeface="Brandon Grotesque Regular" pitchFamily="34" charset="0"/>
              </a:rPr>
              <a:t> und am Ende dieser Phase mit </a:t>
            </a:r>
            <a:r>
              <a:rPr lang="de-DE" sz="1600" u="sng" dirty="0">
                <a:latin typeface="Brandon Grotesque Regular" pitchFamily="34" charset="0"/>
              </a:rPr>
              <a:t>mindestens fünf Punkten</a:t>
            </a:r>
            <a:r>
              <a:rPr lang="de-DE" sz="1600" b="0" dirty="0">
                <a:latin typeface="Brandon Grotesque Regular" pitchFamily="34" charset="0"/>
              </a:rPr>
              <a:t> abgeschlossen wurden.</a:t>
            </a:r>
          </a:p>
        </p:txBody>
      </p:sp>
      <p:pic>
        <p:nvPicPr>
          <p:cNvPr id="5" name="Picture 2" descr="T:\Druckvorlagen\feg-logo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32340"/>
            <a:ext cx="1583978" cy="867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ChangeArrowheads="1"/>
          </p:cNvSpPr>
          <p:nvPr/>
        </p:nvSpPr>
        <p:spPr bwMode="auto">
          <a:xfrm>
            <a:off x="1142976" y="428604"/>
            <a:ext cx="7207276" cy="819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/>
            <a:r>
              <a:rPr lang="de-DE" sz="4400" b="0" dirty="0">
                <a:solidFill>
                  <a:schemeClr val="tx2"/>
                </a:solidFill>
              </a:rPr>
              <a:t> </a:t>
            </a:r>
            <a:r>
              <a:rPr lang="de-DE" sz="3600" b="0" dirty="0">
                <a:solidFill>
                  <a:schemeClr val="tx2"/>
                </a:solidFill>
                <a:latin typeface="Brandon Grotesque Regular" pitchFamily="34" charset="0"/>
              </a:rPr>
              <a:t>Prüfungsfächer am FEG</a:t>
            </a:r>
          </a:p>
        </p:txBody>
      </p:sp>
      <p:graphicFrame>
        <p:nvGraphicFramePr>
          <p:cNvPr id="23601" name="Group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6031839"/>
              </p:ext>
            </p:extLst>
          </p:nvPr>
        </p:nvGraphicFramePr>
        <p:xfrm>
          <a:off x="1142976" y="1571612"/>
          <a:ext cx="7061200" cy="3766503"/>
        </p:xfrm>
        <a:graphic>
          <a:graphicData uri="http://schemas.openxmlformats.org/drawingml/2006/table">
            <a:tbl>
              <a:tblPr/>
              <a:tblGrid>
                <a:gridCol w="23542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2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42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466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ea typeface="SimSun" pitchFamily="2" charset="-122"/>
                          <a:cs typeface="Times New Roman" pitchFamily="18" charset="0"/>
                        </a:rPr>
                        <a:t>Fachbereich 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ea typeface="SimSun" pitchFamily="2" charset="-122"/>
                          <a:cs typeface="Times New Roman" pitchFamily="18" charset="0"/>
                        </a:rPr>
                        <a:t>Fachbereich II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ea typeface="SimSun" pitchFamily="2" charset="-122"/>
                          <a:cs typeface="Times New Roman" pitchFamily="18" charset="0"/>
                        </a:rPr>
                        <a:t>Fachbereich III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92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ea typeface="SimSun" pitchFamily="2" charset="-122"/>
                          <a:cs typeface="Arial" charset="0"/>
                        </a:rPr>
                        <a:t>Englisch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randon Grotesque Regular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ea typeface="SimSun" pitchFamily="2" charset="-122"/>
                          <a:cs typeface="Arial" charset="0"/>
                        </a:rPr>
                        <a:t>Geschichte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randon Grotesque Regular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ea typeface="SimSun" pitchFamily="2" charset="-122"/>
                          <a:cs typeface="Arial" charset="0"/>
                        </a:rPr>
                        <a:t>Mathematik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randon Grotesque Regular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ea typeface="SimSun" pitchFamily="2" charset="-122"/>
                          <a:cs typeface="Arial" charset="0"/>
                        </a:rPr>
                        <a:t>Französisch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randon Grotesque Regular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ea typeface="SimSun" pitchFamily="2" charset="-122"/>
                          <a:cs typeface="Arial" charset="0"/>
                        </a:rPr>
                        <a:t>PoWi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randon Grotesque Regular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ea typeface="SimSun" pitchFamily="2" charset="-122"/>
                          <a:cs typeface="Arial" charset="0"/>
                        </a:rPr>
                        <a:t>Biologie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randon Grotesque Regular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701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ea typeface="SimSun" pitchFamily="2" charset="-122"/>
                          <a:cs typeface="Arial" charset="0"/>
                        </a:rPr>
                        <a:t>Deutsch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randon Grotesque Regular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ea typeface="SimSun" pitchFamily="2" charset="-122"/>
                          <a:cs typeface="Arial" charset="0"/>
                        </a:rPr>
                        <a:t>Religion/Ethik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randon Grotesque Regular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9DFE7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ea typeface="SimSun" pitchFamily="2" charset="-122"/>
                          <a:cs typeface="Arial" charset="0"/>
                        </a:rPr>
                        <a:t>Physik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randon Grotesque Regular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6538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ea typeface="SimSun" pitchFamily="2" charset="-122"/>
                          <a:cs typeface="Arial" charset="0"/>
                        </a:rPr>
                        <a:t>Kunst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randon Grotesque Regular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ea typeface="SimSun" pitchFamily="2" charset="-122"/>
                          <a:cs typeface="Arial" charset="0"/>
                        </a:rPr>
                        <a:t>Philosophie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randon Grotesque Regular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9DFE7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ea typeface="SimSun" pitchFamily="2" charset="-122"/>
                          <a:cs typeface="Arial" charset="0"/>
                        </a:rPr>
                        <a:t>Chemie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randon Grotesque Regular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ea typeface="SimSun" pitchFamily="2" charset="-122"/>
                          <a:cs typeface="Arial" charset="0"/>
                        </a:rPr>
                        <a:t>Musik                         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randon Grotesque Regular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9DFE7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ea typeface="SimSun" pitchFamily="2" charset="-122"/>
                          <a:cs typeface="Arial" charset="0"/>
                        </a:rPr>
                        <a:t>Erdkunde/Geographie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randon Grotesque Regular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9DFE7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ea typeface="SimSun" pitchFamily="2" charset="-122"/>
                          <a:cs typeface="Arial" charset="0"/>
                        </a:rPr>
                        <a:t>Informatik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randon Grotesque Regular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9DF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Arial" panose="020B0604020202020204" pitchFamily="34" charset="0"/>
                        </a:rPr>
                        <a:t>Darstellendes Spiel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9D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randon Grotesque Regular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9D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randon Grotesque Regular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9DF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ea typeface="SimSun" pitchFamily="2" charset="-122"/>
                          <a:cs typeface="Arial" charset="0"/>
                        </a:rPr>
                        <a:t>Latein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randon Grotesque Regular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9D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randon Grotesque Regular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9D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randon Grotesque Regular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9DF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ea typeface="SimSun" pitchFamily="2" charset="-122"/>
                          <a:cs typeface="Arial" charset="0"/>
                        </a:rPr>
                        <a:t>Spanisch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randon Grotesque Regular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9D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randon Grotesque Regular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9D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randon Grotesque Regular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9DF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8613">
                <a:tc gridSpan="3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ea typeface="SimSun" pitchFamily="2" charset="-122"/>
                          <a:cs typeface="Arial" charset="0"/>
                        </a:rPr>
                        <a:t>Sport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randon Grotesque Regular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9DF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3595" name="Text Box 45"/>
          <p:cNvSpPr txBox="1">
            <a:spLocks noChangeArrowheads="1"/>
          </p:cNvSpPr>
          <p:nvPr/>
        </p:nvSpPr>
        <p:spPr bwMode="auto">
          <a:xfrm>
            <a:off x="1331913" y="5516563"/>
            <a:ext cx="1944687" cy="366712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0" dirty="0">
                <a:latin typeface="Brandon Grotesque Regular" pitchFamily="34" charset="0"/>
              </a:rPr>
              <a:t>1. Leistungsfach</a:t>
            </a:r>
          </a:p>
        </p:txBody>
      </p:sp>
      <p:sp>
        <p:nvSpPr>
          <p:cNvPr id="23596" name="Text Box 46"/>
          <p:cNvSpPr txBox="1">
            <a:spLocks noChangeArrowheads="1"/>
          </p:cNvSpPr>
          <p:nvPr/>
        </p:nvSpPr>
        <p:spPr bwMode="auto">
          <a:xfrm>
            <a:off x="3579813" y="5722938"/>
            <a:ext cx="19288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b="0"/>
          </a:p>
        </p:txBody>
      </p:sp>
      <p:sp>
        <p:nvSpPr>
          <p:cNvPr id="23597" name="Text Box 47"/>
          <p:cNvSpPr txBox="1">
            <a:spLocks noChangeArrowheads="1"/>
          </p:cNvSpPr>
          <p:nvPr/>
        </p:nvSpPr>
        <p:spPr bwMode="auto">
          <a:xfrm>
            <a:off x="3779838" y="5516563"/>
            <a:ext cx="1872282" cy="369332"/>
          </a:xfrm>
          <a:prstGeom prst="rect">
            <a:avLst/>
          </a:prstGeom>
          <a:solidFill>
            <a:srgbClr val="99FF33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b="0" dirty="0">
                <a:latin typeface="Brandon Grotesque Regular" pitchFamily="34" charset="0"/>
              </a:rPr>
              <a:t>2. Leistungsfach</a:t>
            </a:r>
          </a:p>
        </p:txBody>
      </p:sp>
      <p:sp>
        <p:nvSpPr>
          <p:cNvPr id="23598" name="Text Box 48"/>
          <p:cNvSpPr txBox="1">
            <a:spLocks noChangeArrowheads="1"/>
          </p:cNvSpPr>
          <p:nvPr/>
        </p:nvSpPr>
        <p:spPr bwMode="auto">
          <a:xfrm>
            <a:off x="6156325" y="5516563"/>
            <a:ext cx="1944067" cy="369332"/>
          </a:xfrm>
          <a:prstGeom prst="rect">
            <a:avLst/>
          </a:prstGeom>
          <a:solidFill>
            <a:srgbClr val="39DFE7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b="0" dirty="0">
                <a:latin typeface="Brandon Grotesque Regular" pitchFamily="34" charset="0"/>
              </a:rPr>
              <a:t>GK-Prüfungsfach</a:t>
            </a:r>
          </a:p>
        </p:txBody>
      </p:sp>
      <p:pic>
        <p:nvPicPr>
          <p:cNvPr id="8" name="Picture 2" descr="T:\Druckvorlagen\feg-logo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32340"/>
            <a:ext cx="1583978" cy="867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972452" cy="796908"/>
          </a:xfrm>
        </p:spPr>
        <p:txBody>
          <a:bodyPr>
            <a:normAutofit/>
          </a:bodyPr>
          <a:lstStyle/>
          <a:p>
            <a:pPr eaLnBrk="1" hangingPunct="1"/>
            <a:r>
              <a:rPr lang="de-DE" sz="2400" b="1" dirty="0">
                <a:solidFill>
                  <a:schemeClr val="tx2">
                    <a:lumMod val="75000"/>
                  </a:schemeClr>
                </a:solidFill>
                <a:latin typeface="Brandon Grotesque Regular" pitchFamily="34" charset="0"/>
                <a:cs typeface="Arial" pitchFamily="34" charset="0"/>
              </a:rPr>
              <a:t>Prüfungsfächer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1785918" y="1285860"/>
            <a:ext cx="6890538" cy="2066925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de-DE" sz="2000" dirty="0">
                <a:latin typeface="Brandon Grotesque Regular" pitchFamily="34" charset="0"/>
              </a:rPr>
              <a:t>1. Leistungsfach: schriftliche Prüfung</a:t>
            </a:r>
          </a:p>
          <a:p>
            <a:pPr eaLnBrk="1" hangingPunct="1">
              <a:lnSpc>
                <a:spcPct val="80000"/>
              </a:lnSpc>
            </a:pPr>
            <a:r>
              <a:rPr lang="de-DE" sz="2000" dirty="0">
                <a:latin typeface="Brandon Grotesque Regular" pitchFamily="34" charset="0"/>
              </a:rPr>
              <a:t>2. Leistungsfach: schriftliche Prüfung</a:t>
            </a:r>
          </a:p>
          <a:p>
            <a:pPr eaLnBrk="1" hangingPunct="1">
              <a:lnSpc>
                <a:spcPct val="80000"/>
              </a:lnSpc>
            </a:pPr>
            <a:r>
              <a:rPr lang="de-DE" sz="2000" dirty="0">
                <a:latin typeface="Brandon Grotesque Regular" pitchFamily="34" charset="0"/>
              </a:rPr>
              <a:t>3. Prüfungsfach: schriftliche Prüfung</a:t>
            </a:r>
          </a:p>
          <a:p>
            <a:pPr eaLnBrk="1" hangingPunct="1">
              <a:lnSpc>
                <a:spcPct val="80000"/>
              </a:lnSpc>
            </a:pPr>
            <a:endParaRPr lang="de-DE" sz="2000" dirty="0">
              <a:latin typeface="Brandon Grotesque Regular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de-DE" sz="2000" dirty="0">
                <a:latin typeface="Brandon Grotesque Regular" pitchFamily="34" charset="0"/>
              </a:rPr>
              <a:t>4. Prüfungsfach: mündliche Prüfung</a:t>
            </a:r>
          </a:p>
          <a:p>
            <a:pPr eaLnBrk="1" hangingPunct="1">
              <a:lnSpc>
                <a:spcPct val="80000"/>
              </a:lnSpc>
            </a:pPr>
            <a:r>
              <a:rPr lang="de-DE" sz="2000" dirty="0">
                <a:latin typeface="Brandon Grotesque Regular" pitchFamily="34" charset="0"/>
              </a:rPr>
              <a:t>5. Prüfungsfach: Präsentation / mündliche Prüfung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3429000"/>
            <a:ext cx="957266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dirty="0">
                <a:latin typeface="Brandon Grotesque Regular" pitchFamily="34" charset="0"/>
              </a:rPr>
              <a:t>Eine besondere Lernleistung</a:t>
            </a:r>
          </a:p>
          <a:p>
            <a:pPr>
              <a:buFont typeface="Wingdings" pitchFamily="2" charset="2"/>
              <a:buChar char="Ø"/>
            </a:pPr>
            <a:r>
              <a:rPr lang="de-DE" b="0" dirty="0">
                <a:latin typeface="Brandon Grotesque Regular" pitchFamily="34" charset="0"/>
              </a:rPr>
              <a:t> kann im Rahmen oder Umfang eines Kurses von mindestens zwei Halbjahren </a:t>
            </a:r>
          </a:p>
          <a:p>
            <a:r>
              <a:rPr lang="de-DE" dirty="0">
                <a:latin typeface="Brandon Grotesque Regular" pitchFamily="34" charset="0"/>
              </a:rPr>
              <a:t>	</a:t>
            </a:r>
            <a:r>
              <a:rPr lang="de-DE" b="0" dirty="0">
                <a:latin typeface="Brandon Grotesque Regular" pitchFamily="34" charset="0"/>
              </a:rPr>
              <a:t>erbracht werden. </a:t>
            </a:r>
          </a:p>
          <a:p>
            <a:pPr>
              <a:buFont typeface="Wingdings" pitchFamily="2" charset="2"/>
              <a:buChar char="Ø"/>
            </a:pPr>
            <a:r>
              <a:rPr lang="de-DE" b="0" dirty="0">
                <a:latin typeface="Brandon Grotesque Regular" pitchFamily="34" charset="0"/>
              </a:rPr>
              <a:t> stellt eine Arbeit dar, in der eine Aufgabenstellung selbstständig konzipiert, bearbeitet,</a:t>
            </a:r>
          </a:p>
          <a:p>
            <a:r>
              <a:rPr lang="de-DE" b="0" dirty="0">
                <a:latin typeface="Brandon Grotesque Regular" pitchFamily="34" charset="0"/>
              </a:rPr>
              <a:t>    	reflektiert und dokumentiert wird. </a:t>
            </a:r>
          </a:p>
          <a:p>
            <a:pPr>
              <a:buFont typeface="Wingdings" pitchFamily="2" charset="2"/>
              <a:buChar char="Ø"/>
            </a:pPr>
            <a:r>
              <a:rPr lang="de-DE" b="0" dirty="0">
                <a:latin typeface="Brandon Grotesque Regular" pitchFamily="34" charset="0"/>
              </a:rPr>
              <a:t> kann auch im Rahmen eines Leistungskurses stattfinden</a:t>
            </a:r>
          </a:p>
          <a:p>
            <a:pPr>
              <a:buFont typeface="Wingdings" pitchFamily="2" charset="2"/>
              <a:buNone/>
            </a:pPr>
            <a:endParaRPr lang="de-DE" b="0" dirty="0">
              <a:latin typeface="Brandon Grotesque Regular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de-DE" b="0" dirty="0">
                <a:latin typeface="Brandon Grotesque Regular" pitchFamily="34" charset="0"/>
              </a:rPr>
              <a:t>Die Anmeldung:     </a:t>
            </a:r>
          </a:p>
          <a:p>
            <a:pPr lvl="3">
              <a:buFont typeface="Wingdings" pitchFamily="2" charset="2"/>
              <a:buChar char="Ø"/>
            </a:pPr>
            <a:r>
              <a:rPr lang="de-DE" b="0" dirty="0">
                <a:latin typeface="Brandon Grotesque Regular" pitchFamily="34" charset="0"/>
              </a:rPr>
              <a:t>ist verbindlich und kann später nicht widerrufen werden.</a:t>
            </a:r>
          </a:p>
          <a:p>
            <a:pPr lvl="3">
              <a:buFont typeface="Wingdings" pitchFamily="2" charset="2"/>
              <a:buChar char="Ø"/>
            </a:pPr>
            <a:r>
              <a:rPr lang="de-DE" b="0" dirty="0">
                <a:latin typeface="Brandon Grotesque Regular" pitchFamily="34" charset="0"/>
                <a:cs typeface="Arial" pitchFamily="34" charset="0"/>
              </a:rPr>
              <a:t>erfolgt spätestens zu Beginn des zweiten Jahres der Qualifikationsphase</a:t>
            </a:r>
            <a:r>
              <a:rPr lang="de-DE" b="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24581" name="AutoShape 5"/>
          <p:cNvSpPr>
            <a:spLocks/>
          </p:cNvSpPr>
          <p:nvPr/>
        </p:nvSpPr>
        <p:spPr bwMode="auto">
          <a:xfrm>
            <a:off x="6357950" y="1219183"/>
            <a:ext cx="142876" cy="928694"/>
          </a:xfrm>
          <a:prstGeom prst="rightBrace">
            <a:avLst>
              <a:gd name="adj1" fmla="val 4029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de-DE" sz="3600" dirty="0">
              <a:latin typeface="Arial" charset="0"/>
            </a:endParaRPr>
          </a:p>
        </p:txBody>
      </p:sp>
      <p:sp>
        <p:nvSpPr>
          <p:cNvPr id="24582" name="Text Box 7"/>
          <p:cNvSpPr txBox="1">
            <a:spLocks noChangeArrowheads="1"/>
          </p:cNvSpPr>
          <p:nvPr/>
        </p:nvSpPr>
        <p:spPr bwMode="auto">
          <a:xfrm>
            <a:off x="6500826" y="1500174"/>
            <a:ext cx="20875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>
                <a:latin typeface="Brandon Grotesque Regular" pitchFamily="34" charset="0"/>
              </a:rPr>
              <a:t>Landesabitur</a:t>
            </a:r>
          </a:p>
        </p:txBody>
      </p:sp>
      <p:pic>
        <p:nvPicPr>
          <p:cNvPr id="7" name="Picture 2" descr="T:\Druckvorlagen\feg-logo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32340"/>
            <a:ext cx="1583978" cy="867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  <p:bldP spid="24580" grpId="0"/>
      <p:bldP spid="24581" grpId="0" animBg="1"/>
      <p:bldP spid="2458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5"/>
          <p:cNvSpPr txBox="1">
            <a:spLocks noChangeArrowheads="1"/>
          </p:cNvSpPr>
          <p:nvPr/>
        </p:nvSpPr>
        <p:spPr bwMode="auto">
          <a:xfrm>
            <a:off x="1214414" y="500042"/>
            <a:ext cx="6626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 b="1" dirty="0">
                <a:solidFill>
                  <a:schemeClr val="tx2">
                    <a:lumMod val="75000"/>
                  </a:schemeClr>
                </a:solidFill>
                <a:latin typeface="Brandon Grotesque Regular" pitchFamily="34" charset="0"/>
              </a:rPr>
              <a:t>Wahl der fünf Prüfungsfächer </a:t>
            </a:r>
          </a:p>
        </p:txBody>
      </p:sp>
      <p:sp>
        <p:nvSpPr>
          <p:cNvPr id="25603" name="Text Box 6"/>
          <p:cNvSpPr txBox="1">
            <a:spLocks noChangeArrowheads="1"/>
          </p:cNvSpPr>
          <p:nvPr/>
        </p:nvSpPr>
        <p:spPr bwMode="auto">
          <a:xfrm>
            <a:off x="428596" y="1357298"/>
            <a:ext cx="8316913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 typeface="Wingdings" pitchFamily="2" charset="2"/>
              <a:buChar char="Ø"/>
            </a:pPr>
            <a:r>
              <a:rPr lang="de-DE" b="0" dirty="0">
                <a:latin typeface="Brandon Grotesque Regular" pitchFamily="34" charset="0"/>
              </a:rPr>
              <a:t>Prüfungsfächer: </a:t>
            </a:r>
            <a:r>
              <a:rPr lang="de-DE" dirty="0">
                <a:latin typeface="Brandon Grotesque Regular" pitchFamily="34" charset="0"/>
              </a:rPr>
              <a:t>Belegpflicht</a:t>
            </a:r>
            <a:r>
              <a:rPr lang="de-DE" b="0" dirty="0">
                <a:latin typeface="Brandon Grotesque Regular" pitchFamily="34" charset="0"/>
              </a:rPr>
              <a:t> in der Jahrgangsstufe E1 und E2 </a:t>
            </a:r>
          </a:p>
          <a:p>
            <a:pPr marL="342900" indent="-342900">
              <a:spcBef>
                <a:spcPct val="50000"/>
              </a:spcBef>
              <a:buFont typeface="Wingdings" pitchFamily="2" charset="2"/>
              <a:buChar char="Ø"/>
            </a:pPr>
            <a:r>
              <a:rPr lang="de-DE" b="0" u="sng" dirty="0">
                <a:latin typeface="Brandon Grotesque Regular" pitchFamily="34" charset="0"/>
              </a:rPr>
              <a:t>Verbindliche Prüfungsfächer</a:t>
            </a:r>
            <a:r>
              <a:rPr lang="de-DE" b="0" dirty="0">
                <a:latin typeface="Brandon Grotesque Regular" pitchFamily="34" charset="0"/>
              </a:rPr>
              <a:t>: </a:t>
            </a:r>
          </a:p>
          <a:p>
            <a:pPr marL="800100" lvl="1" indent="-342900">
              <a:spcBef>
                <a:spcPct val="50000"/>
              </a:spcBef>
              <a:buFont typeface="Wingdings" pitchFamily="2" charset="2"/>
              <a:buChar char="Ø"/>
            </a:pPr>
            <a:r>
              <a:rPr lang="de-DE" dirty="0">
                <a:latin typeface="Brandon Grotesque Regular" pitchFamily="34" charset="0"/>
              </a:rPr>
              <a:t>Deutsch,</a:t>
            </a:r>
          </a:p>
          <a:p>
            <a:pPr marL="800100" lvl="1" indent="-342900">
              <a:spcBef>
                <a:spcPct val="50000"/>
              </a:spcBef>
              <a:buFont typeface="Wingdings" pitchFamily="2" charset="2"/>
              <a:buChar char="Ø"/>
            </a:pPr>
            <a:r>
              <a:rPr lang="de-DE" dirty="0">
                <a:latin typeface="Brandon Grotesque Regular" pitchFamily="34" charset="0"/>
              </a:rPr>
              <a:t>Mathematik</a:t>
            </a:r>
            <a:r>
              <a:rPr lang="de-DE" b="0" dirty="0">
                <a:latin typeface="Brandon Grotesque Regular" pitchFamily="34" charset="0"/>
              </a:rPr>
              <a:t> und </a:t>
            </a:r>
          </a:p>
          <a:p>
            <a:pPr marL="800100" lvl="1" indent="-342900">
              <a:spcBef>
                <a:spcPct val="50000"/>
              </a:spcBef>
              <a:buFont typeface="Wingdings" pitchFamily="2" charset="2"/>
              <a:buChar char="Ø"/>
            </a:pPr>
            <a:r>
              <a:rPr lang="de-DE" dirty="0">
                <a:latin typeface="Brandon Grotesque Regular" pitchFamily="34" charset="0"/>
              </a:rPr>
              <a:t>Fortgeführte Fremdsprache</a:t>
            </a:r>
            <a:r>
              <a:rPr lang="de-DE" b="0" dirty="0">
                <a:latin typeface="Brandon Grotesque Regular" pitchFamily="34" charset="0"/>
              </a:rPr>
              <a:t> oder </a:t>
            </a:r>
            <a:r>
              <a:rPr lang="de-DE" dirty="0">
                <a:latin typeface="Brandon Grotesque Regular" pitchFamily="34" charset="0"/>
              </a:rPr>
              <a:t>Naturwissenschaft</a:t>
            </a:r>
            <a:r>
              <a:rPr lang="de-DE" b="0" dirty="0">
                <a:latin typeface="Brandon Grotesque Regular" pitchFamily="34" charset="0"/>
              </a:rPr>
              <a:t> oder </a:t>
            </a:r>
            <a:r>
              <a:rPr lang="de-DE" dirty="0">
                <a:latin typeface="Brandon Grotesque Regular" pitchFamily="34" charset="0"/>
              </a:rPr>
              <a:t>Informatik</a:t>
            </a:r>
          </a:p>
          <a:p>
            <a:pPr marL="800100" lvl="1" indent="-342900"/>
            <a:endParaRPr lang="de-DE" sz="1400" b="0" dirty="0">
              <a:latin typeface="Brandon Grotesque Regular" pitchFamily="34" charset="0"/>
            </a:endParaRPr>
          </a:p>
          <a:p>
            <a:pPr marL="342900" indent="-342900">
              <a:spcBef>
                <a:spcPct val="50000"/>
              </a:spcBef>
              <a:buFont typeface="Wingdings" pitchFamily="2" charset="2"/>
              <a:buChar char="Ø"/>
            </a:pPr>
            <a:r>
              <a:rPr lang="de-DE" b="0" dirty="0">
                <a:latin typeface="Brandon Grotesque Regular" pitchFamily="34" charset="0"/>
              </a:rPr>
              <a:t>Es muss mindestens ein Prüfungsfach aus jedem Aufgabenfeld gewählt werden.</a:t>
            </a:r>
          </a:p>
          <a:p>
            <a:pPr marL="342900" indent="-342900">
              <a:spcBef>
                <a:spcPct val="50000"/>
              </a:spcBef>
              <a:buFont typeface="Wingdings" pitchFamily="2" charset="2"/>
              <a:buChar char="Ø"/>
            </a:pPr>
            <a:r>
              <a:rPr lang="de-DE" b="0" dirty="0">
                <a:latin typeface="Brandon Grotesque Regular" pitchFamily="34" charset="0"/>
              </a:rPr>
              <a:t>Die schriftlichen Prüfungen müssen in mindestens zwei Aufgabenfeldern erfolgen</a:t>
            </a:r>
            <a:r>
              <a:rPr lang="de-DE" b="0" dirty="0">
                <a:latin typeface="Arial" charset="0"/>
              </a:rPr>
              <a:t>.</a:t>
            </a:r>
          </a:p>
          <a:p>
            <a:pPr marL="342900" indent="-342900">
              <a:spcBef>
                <a:spcPct val="50000"/>
              </a:spcBef>
              <a:buFont typeface="Wingdings" pitchFamily="2" charset="2"/>
              <a:buChar char="Ø"/>
            </a:pPr>
            <a:endParaRPr lang="de-DE" b="0" dirty="0">
              <a:latin typeface="Arial" charset="0"/>
            </a:endParaRPr>
          </a:p>
          <a:p>
            <a:pPr marL="342900" indent="-342900">
              <a:spcBef>
                <a:spcPct val="50000"/>
              </a:spcBef>
              <a:buFont typeface="Wingdings" pitchFamily="2" charset="2"/>
              <a:buChar char="Ø"/>
            </a:pPr>
            <a:r>
              <a:rPr lang="de-DE" dirty="0">
                <a:latin typeface="Brandon Grotesque Regular" panose="020B0503020203060202" pitchFamily="34" charset="0"/>
              </a:rPr>
              <a:t>Sport als Prüfungsfach</a:t>
            </a:r>
            <a:endParaRPr lang="de-DE" b="0" dirty="0">
              <a:latin typeface="Brandon Grotesque Regular" panose="020B0503020203060202" pitchFamily="34" charset="0"/>
            </a:endParaRPr>
          </a:p>
        </p:txBody>
      </p:sp>
      <p:pic>
        <p:nvPicPr>
          <p:cNvPr id="4" name="Picture 2" descr="T:\Druckvorlagen\feg-logo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32340"/>
            <a:ext cx="1583978" cy="867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1700213"/>
            <a:ext cx="7489825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 Box 6"/>
          <p:cNvSpPr txBox="1">
            <a:spLocks noChangeArrowheads="1"/>
          </p:cNvSpPr>
          <p:nvPr/>
        </p:nvSpPr>
        <p:spPr bwMode="auto">
          <a:xfrm>
            <a:off x="2714612" y="642918"/>
            <a:ext cx="3708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Die Gesamtqualifikation</a:t>
            </a:r>
          </a:p>
        </p:txBody>
      </p:sp>
      <p:sp>
        <p:nvSpPr>
          <p:cNvPr id="26628" name="Textfeld 3"/>
          <p:cNvSpPr txBox="1">
            <a:spLocks noChangeArrowheads="1"/>
          </p:cNvSpPr>
          <p:nvPr/>
        </p:nvSpPr>
        <p:spPr bwMode="auto">
          <a:xfrm>
            <a:off x="1619250" y="6092825"/>
            <a:ext cx="7183438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/>
              <a:t>aus: Informationsbroschüre des Hess. Kultusministeriums: Abitur in Hessen- Ein guter Weg</a:t>
            </a:r>
          </a:p>
        </p:txBody>
      </p:sp>
      <p:pic>
        <p:nvPicPr>
          <p:cNvPr id="5" name="Picture 2" descr="T:\Druckvorlagen\feg-logo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32340"/>
            <a:ext cx="1583978" cy="867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5"/>
          <p:cNvSpPr txBox="1">
            <a:spLocks noChangeArrowheads="1"/>
          </p:cNvSpPr>
          <p:nvPr/>
        </p:nvSpPr>
        <p:spPr bwMode="auto">
          <a:xfrm>
            <a:off x="0" y="2708275"/>
            <a:ext cx="328611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400" b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Wertungsschema </a:t>
            </a:r>
          </a:p>
          <a:p>
            <a:pPr algn="ctr">
              <a:spcBef>
                <a:spcPct val="50000"/>
              </a:spcBef>
            </a:pPr>
            <a:r>
              <a:rPr lang="de-DE" sz="2400" b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für die </a:t>
            </a:r>
          </a:p>
          <a:p>
            <a:pPr algn="ctr">
              <a:spcBef>
                <a:spcPct val="50000"/>
              </a:spcBef>
            </a:pPr>
            <a:r>
              <a:rPr lang="de-DE" sz="2400" b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Qualifikationsphase</a:t>
            </a:r>
          </a:p>
        </p:txBody>
      </p:sp>
      <p:pic>
        <p:nvPicPr>
          <p:cNvPr id="27651" name="Picture 6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8038" y="0"/>
            <a:ext cx="5632450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ChangeArrowheads="1"/>
          </p:cNvSpPr>
          <p:nvPr/>
        </p:nvSpPr>
        <p:spPr bwMode="auto">
          <a:xfrm>
            <a:off x="428596" y="2143116"/>
            <a:ext cx="8316913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de-DE" dirty="0">
              <a:latin typeface="Arial" charset="0"/>
            </a:endParaRPr>
          </a:p>
          <a:p>
            <a:pPr>
              <a:buFont typeface="Wingdings" pitchFamily="2" charset="2"/>
              <a:buChar char="Ø"/>
            </a:pPr>
            <a:r>
              <a:rPr lang="de-DE" b="0" dirty="0">
                <a:latin typeface="Arial" charset="0"/>
              </a:rPr>
              <a:t> </a:t>
            </a:r>
            <a:r>
              <a:rPr lang="de-DE" b="0" dirty="0">
                <a:latin typeface="Brandon Grotesque Regular" pitchFamily="34" charset="0"/>
              </a:rPr>
              <a:t>In </a:t>
            </a:r>
            <a:r>
              <a:rPr lang="de-DE" dirty="0">
                <a:latin typeface="Brandon Grotesque Regular" pitchFamily="34" charset="0"/>
              </a:rPr>
              <a:t>18 der 24</a:t>
            </a:r>
            <a:r>
              <a:rPr lang="de-DE" b="0" dirty="0">
                <a:latin typeface="Brandon Grotesque Regular" pitchFamily="34" charset="0"/>
              </a:rPr>
              <a:t> einzubringenden </a:t>
            </a:r>
            <a:r>
              <a:rPr lang="de-DE" dirty="0">
                <a:latin typeface="Brandon Grotesque Regular" pitchFamily="34" charset="0"/>
              </a:rPr>
              <a:t>Grundkurse</a:t>
            </a:r>
            <a:r>
              <a:rPr lang="de-DE" b="0" dirty="0">
                <a:latin typeface="Brandon Grotesque Regular" pitchFamily="34" charset="0"/>
              </a:rPr>
              <a:t>, die in den vier Halbjahren </a:t>
            </a:r>
            <a:br>
              <a:rPr lang="de-DE" b="0" dirty="0">
                <a:latin typeface="Brandon Grotesque Regular" pitchFamily="34" charset="0"/>
              </a:rPr>
            </a:br>
            <a:r>
              <a:rPr lang="de-DE" b="0" dirty="0">
                <a:latin typeface="Brandon Grotesque Regular" pitchFamily="34" charset="0"/>
              </a:rPr>
              <a:t>    einschließlich des Prüfungshalbjahres besucht wurden, müssen jeweils</a:t>
            </a:r>
            <a:br>
              <a:rPr lang="de-DE" b="0" dirty="0">
                <a:latin typeface="Brandon Grotesque Regular" pitchFamily="34" charset="0"/>
              </a:rPr>
            </a:br>
            <a:r>
              <a:rPr lang="de-DE" b="0" dirty="0">
                <a:latin typeface="Brandon Grotesque Regular" pitchFamily="34" charset="0"/>
              </a:rPr>
              <a:t>    </a:t>
            </a:r>
            <a:r>
              <a:rPr lang="de-DE" dirty="0">
                <a:latin typeface="Brandon Grotesque Regular" pitchFamily="34" charset="0"/>
              </a:rPr>
              <a:t>mindestens fünf Punkte</a:t>
            </a:r>
            <a:r>
              <a:rPr lang="de-DE" b="0" dirty="0">
                <a:latin typeface="Brandon Grotesque Regular" pitchFamily="34" charset="0"/>
              </a:rPr>
              <a:t> erreicht worden sein. </a:t>
            </a:r>
          </a:p>
          <a:p>
            <a:pPr>
              <a:buFont typeface="Wingdings" pitchFamily="2" charset="2"/>
              <a:buChar char="Ø"/>
            </a:pPr>
            <a:endParaRPr lang="de-DE" b="0" dirty="0">
              <a:latin typeface="Brandon Grotesque Regular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de-DE" b="0" dirty="0">
                <a:latin typeface="Brandon Grotesque Regular" pitchFamily="34" charset="0"/>
              </a:rPr>
              <a:t>  Die 24 Grundkurse werden einfach gewichtet. </a:t>
            </a:r>
          </a:p>
          <a:p>
            <a:pPr>
              <a:buFont typeface="Wingdings" pitchFamily="2" charset="2"/>
              <a:buChar char="Ø"/>
            </a:pPr>
            <a:endParaRPr lang="de-DE" b="0" dirty="0">
              <a:latin typeface="Brandon Grotesque Regular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de-DE" b="0" dirty="0">
                <a:latin typeface="Brandon Grotesque Regular" pitchFamily="34" charset="0"/>
              </a:rPr>
              <a:t>Im Grundkursbereich müssen </a:t>
            </a:r>
            <a:r>
              <a:rPr lang="de-DE" dirty="0">
                <a:latin typeface="Brandon Grotesque Regular" pitchFamily="34" charset="0"/>
              </a:rPr>
              <a:t>mindestens 120 Punkte</a:t>
            </a:r>
            <a:r>
              <a:rPr lang="de-DE" b="0" dirty="0">
                <a:latin typeface="Brandon Grotesque Regular" pitchFamily="34" charset="0"/>
              </a:rPr>
              <a:t> erreicht werden. </a:t>
            </a:r>
          </a:p>
          <a:p>
            <a:pPr>
              <a:buFont typeface="Wingdings" pitchFamily="2" charset="2"/>
              <a:buChar char="Ø"/>
            </a:pPr>
            <a:endParaRPr lang="de-DE" b="0" dirty="0">
              <a:latin typeface="Brandon Grotesque Regular" pitchFamily="34" charset="0"/>
            </a:endParaRPr>
          </a:p>
        </p:txBody>
      </p:sp>
      <p:sp>
        <p:nvSpPr>
          <p:cNvPr id="28675" name="Text Box 5"/>
          <p:cNvSpPr txBox="1">
            <a:spLocks noChangeArrowheads="1"/>
          </p:cNvSpPr>
          <p:nvPr/>
        </p:nvSpPr>
        <p:spPr bwMode="auto">
          <a:xfrm>
            <a:off x="500034" y="1071546"/>
            <a:ext cx="6696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 b="1" dirty="0">
                <a:solidFill>
                  <a:schemeClr val="tx2">
                    <a:lumMod val="75000"/>
                  </a:schemeClr>
                </a:solidFill>
                <a:latin typeface="Brandon Grotesque Regular" pitchFamily="34" charset="0"/>
              </a:rPr>
              <a:t>Abiturwertung – Grundkursbereich (24 GK)</a:t>
            </a:r>
          </a:p>
        </p:txBody>
      </p:sp>
      <p:pic>
        <p:nvPicPr>
          <p:cNvPr id="4" name="Picture 2" descr="T:\Druckvorlagen\feg-logo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32340"/>
            <a:ext cx="1583978" cy="867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ChangeArrowheads="1"/>
          </p:cNvSpPr>
          <p:nvPr/>
        </p:nvSpPr>
        <p:spPr bwMode="auto">
          <a:xfrm>
            <a:off x="611188" y="2420938"/>
            <a:ext cx="820896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de-DE" dirty="0">
              <a:latin typeface="Arial" charset="0"/>
            </a:endParaRPr>
          </a:p>
          <a:p>
            <a:pPr>
              <a:buFont typeface="Wingdings" pitchFamily="2" charset="2"/>
              <a:buChar char="Ø"/>
            </a:pPr>
            <a:r>
              <a:rPr lang="de-DE" b="0" dirty="0">
                <a:latin typeface="Arial" charset="0"/>
              </a:rPr>
              <a:t> </a:t>
            </a:r>
            <a:r>
              <a:rPr lang="de-DE" b="0" dirty="0">
                <a:latin typeface="Brandon Grotesque Regular" pitchFamily="34" charset="0"/>
              </a:rPr>
              <a:t>In </a:t>
            </a:r>
            <a:r>
              <a:rPr lang="de-DE" dirty="0">
                <a:latin typeface="Brandon Grotesque Regular" pitchFamily="34" charset="0"/>
              </a:rPr>
              <a:t>sechs der acht Leistungskurse </a:t>
            </a:r>
            <a:r>
              <a:rPr lang="de-DE" b="0" dirty="0">
                <a:latin typeface="Brandon Grotesque Regular" pitchFamily="34" charset="0"/>
              </a:rPr>
              <a:t>müssen jeweils </a:t>
            </a:r>
            <a:r>
              <a:rPr lang="de-DE" dirty="0">
                <a:latin typeface="Brandon Grotesque Regular" pitchFamily="34" charset="0"/>
              </a:rPr>
              <a:t>mindestens fünf </a:t>
            </a:r>
            <a:br>
              <a:rPr lang="de-DE" dirty="0">
                <a:latin typeface="Brandon Grotesque Regular" pitchFamily="34" charset="0"/>
              </a:rPr>
            </a:br>
            <a:r>
              <a:rPr lang="de-DE" dirty="0">
                <a:latin typeface="Brandon Grotesque Regular" pitchFamily="34" charset="0"/>
              </a:rPr>
              <a:t>    Punkte</a:t>
            </a:r>
            <a:r>
              <a:rPr lang="de-DE" b="0" dirty="0">
                <a:latin typeface="Brandon Grotesque Regular" pitchFamily="34" charset="0"/>
              </a:rPr>
              <a:t> erreicht werden. </a:t>
            </a:r>
          </a:p>
          <a:p>
            <a:pPr>
              <a:buFont typeface="Wingdings" pitchFamily="2" charset="2"/>
              <a:buChar char="Ø"/>
            </a:pPr>
            <a:endParaRPr lang="de-DE" b="0" dirty="0">
              <a:latin typeface="Brandon Grotesque Regular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de-DE" b="0" dirty="0">
                <a:latin typeface="Brandon Grotesque Regular" pitchFamily="34" charset="0"/>
              </a:rPr>
              <a:t> </a:t>
            </a:r>
            <a:r>
              <a:rPr lang="de-DE" dirty="0">
                <a:latin typeface="Brandon Grotesque Regular" pitchFamily="34" charset="0"/>
              </a:rPr>
              <a:t>Keiner der Leistungskurse</a:t>
            </a:r>
            <a:r>
              <a:rPr lang="de-DE" b="0" dirty="0">
                <a:latin typeface="Brandon Grotesque Regular" pitchFamily="34" charset="0"/>
              </a:rPr>
              <a:t> darf mit </a:t>
            </a:r>
            <a:r>
              <a:rPr lang="de-DE" dirty="0">
                <a:latin typeface="Brandon Grotesque Regular" pitchFamily="34" charset="0"/>
              </a:rPr>
              <a:t>null Punkten</a:t>
            </a:r>
            <a:r>
              <a:rPr lang="de-DE" b="0" dirty="0">
                <a:latin typeface="Brandon Grotesque Regular" pitchFamily="34" charset="0"/>
              </a:rPr>
              <a:t> abgeschlossen werden.</a:t>
            </a:r>
          </a:p>
          <a:p>
            <a:pPr>
              <a:buFont typeface="Wingdings" pitchFamily="2" charset="2"/>
              <a:buChar char="Ø"/>
            </a:pPr>
            <a:endParaRPr lang="de-DE" b="0" dirty="0">
              <a:latin typeface="Brandon Grotesque Regular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de-DE" b="0" dirty="0">
                <a:latin typeface="Brandon Grotesque Regular" pitchFamily="34" charset="0"/>
              </a:rPr>
              <a:t>Im Leistungskursbereich müssen </a:t>
            </a:r>
            <a:r>
              <a:rPr lang="de-DE" dirty="0">
                <a:latin typeface="Brandon Grotesque Regular" pitchFamily="34" charset="0"/>
              </a:rPr>
              <a:t>mindestens 80 Punkte</a:t>
            </a:r>
            <a:r>
              <a:rPr lang="de-DE" b="0" dirty="0">
                <a:latin typeface="Brandon Grotesque Regular" pitchFamily="34" charset="0"/>
              </a:rPr>
              <a:t> erreicht werden.</a:t>
            </a:r>
          </a:p>
          <a:p>
            <a:pPr>
              <a:buFont typeface="Wingdings" pitchFamily="2" charset="2"/>
              <a:buChar char="Ø"/>
            </a:pPr>
            <a:endParaRPr lang="de-DE" dirty="0">
              <a:latin typeface="Brandon Grotesque Regular" pitchFamily="34" charset="0"/>
            </a:endParaRPr>
          </a:p>
          <a:p>
            <a:pPr>
              <a:buFont typeface="Wingdings" pitchFamily="2" charset="2"/>
              <a:buChar char="Ø"/>
            </a:pPr>
            <a:endParaRPr lang="de-DE" dirty="0">
              <a:latin typeface="Brandon Grotesque Regular" pitchFamily="34" charset="0"/>
            </a:endParaRPr>
          </a:p>
          <a:p>
            <a:pPr>
              <a:buFont typeface="Wingdings" pitchFamily="2" charset="2"/>
              <a:buChar char="Ø"/>
            </a:pPr>
            <a:endParaRPr lang="de-DE" b="0" dirty="0">
              <a:latin typeface="Brandon Grotesque Regular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de-DE" b="1" dirty="0">
                <a:latin typeface="Brandon Grotesque Regular" pitchFamily="34" charset="0"/>
              </a:rPr>
              <a:t>Insgesamt dürfen höchstens 6 Kurse mit Minderleistung eingebracht werden, davon höchstens zwei Leistungskurse.</a:t>
            </a:r>
          </a:p>
        </p:txBody>
      </p:sp>
      <p:sp>
        <p:nvSpPr>
          <p:cNvPr id="29699" name="Text Box 5"/>
          <p:cNvSpPr txBox="1">
            <a:spLocks noChangeArrowheads="1"/>
          </p:cNvSpPr>
          <p:nvPr/>
        </p:nvSpPr>
        <p:spPr bwMode="auto">
          <a:xfrm>
            <a:off x="1042988" y="1125538"/>
            <a:ext cx="6481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 b="1" dirty="0">
                <a:solidFill>
                  <a:schemeClr val="tx2">
                    <a:lumMod val="75000"/>
                  </a:schemeClr>
                </a:solidFill>
                <a:latin typeface="Brandon Grotesque Regular" pitchFamily="34" charset="0"/>
              </a:rPr>
              <a:t>Abiturwertung - Leistungskursbereich</a:t>
            </a:r>
          </a:p>
        </p:txBody>
      </p:sp>
      <p:pic>
        <p:nvPicPr>
          <p:cNvPr id="4" name="Picture 2" descr="T:\Druckvorlagen\feg-logo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32340"/>
            <a:ext cx="1583978" cy="867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642910" y="1714488"/>
            <a:ext cx="8135937" cy="36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de-DE" b="0" dirty="0">
                <a:latin typeface="Arial" charset="0"/>
              </a:rPr>
              <a:t> </a:t>
            </a:r>
            <a:r>
              <a:rPr lang="de-DE" b="0" dirty="0">
                <a:latin typeface="Brandon Grotesque Regular" pitchFamily="34" charset="0"/>
              </a:rPr>
              <a:t>Die Prüfung darf in keinem Prüfungsfach </a:t>
            </a:r>
            <a:r>
              <a:rPr lang="de-DE" dirty="0">
                <a:latin typeface="Brandon Grotesque Regular" pitchFamily="34" charset="0"/>
              </a:rPr>
              <a:t>mit null Punkten</a:t>
            </a:r>
            <a:r>
              <a:rPr lang="de-DE" b="0" dirty="0">
                <a:latin typeface="Brandon Grotesque Regular" pitchFamily="34" charset="0"/>
              </a:rPr>
              <a:t> abgeschlossen  </a:t>
            </a:r>
            <a:br>
              <a:rPr lang="de-DE" b="0" dirty="0">
                <a:latin typeface="Brandon Grotesque Regular" pitchFamily="34" charset="0"/>
              </a:rPr>
            </a:br>
            <a:r>
              <a:rPr lang="de-DE" b="0" dirty="0">
                <a:latin typeface="Brandon Grotesque Regular" pitchFamily="34" charset="0"/>
              </a:rPr>
              <a:t>    werden.</a:t>
            </a:r>
          </a:p>
          <a:p>
            <a:pPr>
              <a:buFont typeface="Wingdings" pitchFamily="2" charset="2"/>
              <a:buChar char="Ø"/>
            </a:pPr>
            <a:endParaRPr lang="de-DE" b="0" dirty="0">
              <a:latin typeface="Brandon Grotesque Regular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de-DE" b="0" dirty="0">
                <a:latin typeface="Brandon Grotesque Regular" pitchFamily="34" charset="0"/>
              </a:rPr>
              <a:t> In </a:t>
            </a:r>
            <a:r>
              <a:rPr lang="de-DE" dirty="0">
                <a:latin typeface="Brandon Grotesque Regular" pitchFamily="34" charset="0"/>
              </a:rPr>
              <a:t>drei Prüfungsfächern, darunter einem Leistungsfach</a:t>
            </a:r>
            <a:r>
              <a:rPr lang="de-DE" b="0" dirty="0">
                <a:latin typeface="Brandon Grotesque Regular" pitchFamily="34" charset="0"/>
              </a:rPr>
              <a:t>, müssen in der </a:t>
            </a:r>
            <a:br>
              <a:rPr lang="de-DE" b="0" dirty="0">
                <a:latin typeface="Brandon Grotesque Regular" pitchFamily="34" charset="0"/>
              </a:rPr>
            </a:br>
            <a:r>
              <a:rPr lang="de-DE" b="0" dirty="0">
                <a:latin typeface="Brandon Grotesque Regular" pitchFamily="34" charset="0"/>
              </a:rPr>
              <a:t>    Abiturprüfung jeweils </a:t>
            </a:r>
            <a:r>
              <a:rPr lang="de-DE" dirty="0">
                <a:latin typeface="Brandon Grotesque Regular" pitchFamily="34" charset="0"/>
              </a:rPr>
              <a:t>mindestens fünf Punkte</a:t>
            </a:r>
            <a:r>
              <a:rPr lang="de-DE" b="0" dirty="0">
                <a:latin typeface="Brandon Grotesque Regular" pitchFamily="34" charset="0"/>
              </a:rPr>
              <a:t> erreicht werden. </a:t>
            </a:r>
          </a:p>
          <a:p>
            <a:endParaRPr lang="de-DE" dirty="0">
              <a:latin typeface="Brandon Grotesque Regular" pitchFamily="34" charset="0"/>
            </a:endParaRPr>
          </a:p>
          <a:p>
            <a:r>
              <a:rPr lang="de-DE" dirty="0">
                <a:latin typeface="Brandon Grotesque Regular" pitchFamily="34" charset="0"/>
              </a:rPr>
              <a:t>Zum Abiturbereich zählen</a:t>
            </a:r>
          </a:p>
          <a:p>
            <a:pPr>
              <a:buFont typeface="Wingdings" pitchFamily="2" charset="2"/>
              <a:buChar char="Ø"/>
            </a:pPr>
            <a:r>
              <a:rPr lang="de-DE" sz="1600" b="0" dirty="0">
                <a:latin typeface="Brandon Grotesque Regular" pitchFamily="34" charset="0"/>
              </a:rPr>
              <a:t> </a:t>
            </a:r>
            <a:r>
              <a:rPr lang="de-DE" b="0" dirty="0">
                <a:latin typeface="Brandon Grotesque Regular" pitchFamily="34" charset="0"/>
              </a:rPr>
              <a:t>die Ergebnisse der Abiturprüfung</a:t>
            </a:r>
          </a:p>
          <a:p>
            <a:pPr>
              <a:buFont typeface="Wingdings" pitchFamily="2" charset="2"/>
              <a:buNone/>
            </a:pPr>
            <a:endParaRPr lang="de-DE" sz="1600" b="0" dirty="0">
              <a:latin typeface="Brandon Grotesque Regular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de-DE" dirty="0">
                <a:latin typeface="Brandon Grotesque Regular" pitchFamily="34" charset="0"/>
              </a:rPr>
              <a:t>Wertung</a:t>
            </a:r>
          </a:p>
          <a:p>
            <a:pPr>
              <a:buFont typeface="Wingdings" pitchFamily="2" charset="2"/>
              <a:buChar char="Ø"/>
            </a:pPr>
            <a:r>
              <a:rPr lang="de-DE" sz="1600" b="0" dirty="0">
                <a:latin typeface="Brandon Grotesque Regular" pitchFamily="34" charset="0"/>
              </a:rPr>
              <a:t> </a:t>
            </a:r>
            <a:r>
              <a:rPr lang="de-DE" b="0" dirty="0">
                <a:latin typeface="Brandon Grotesque Regular" pitchFamily="34" charset="0"/>
              </a:rPr>
              <a:t>Die </a:t>
            </a:r>
            <a:r>
              <a:rPr lang="de-DE" dirty="0">
                <a:latin typeface="Brandon Grotesque Regular" pitchFamily="34" charset="0"/>
              </a:rPr>
              <a:t>Prüfungsergebnisse im Abitur</a:t>
            </a:r>
            <a:r>
              <a:rPr lang="de-DE" b="0" dirty="0">
                <a:latin typeface="Brandon Grotesque Regular" pitchFamily="34" charset="0"/>
              </a:rPr>
              <a:t> werden </a:t>
            </a:r>
            <a:r>
              <a:rPr lang="de-DE" dirty="0">
                <a:latin typeface="Brandon Grotesque Regular" pitchFamily="34" charset="0"/>
              </a:rPr>
              <a:t>vierfach</a:t>
            </a:r>
            <a:r>
              <a:rPr lang="de-DE" b="0" dirty="0">
                <a:latin typeface="Brandon Grotesque Regular" pitchFamily="34" charset="0"/>
              </a:rPr>
              <a:t> gewichtet. Im Abiturbereich </a:t>
            </a:r>
            <a:br>
              <a:rPr lang="de-DE" b="0" dirty="0">
                <a:latin typeface="Brandon Grotesque Regular" pitchFamily="34" charset="0"/>
              </a:rPr>
            </a:br>
            <a:r>
              <a:rPr lang="de-DE" b="0" dirty="0">
                <a:latin typeface="Brandon Grotesque Regular" pitchFamily="34" charset="0"/>
              </a:rPr>
              <a:t>    müssen </a:t>
            </a:r>
            <a:r>
              <a:rPr lang="de-DE" dirty="0">
                <a:latin typeface="Brandon Grotesque Regular" pitchFamily="34" charset="0"/>
              </a:rPr>
              <a:t>mindestens 100 Punkte</a:t>
            </a:r>
            <a:r>
              <a:rPr lang="de-DE" b="0" dirty="0">
                <a:latin typeface="Brandon Grotesque Regular" pitchFamily="34" charset="0"/>
              </a:rPr>
              <a:t> erreicht werden.</a:t>
            </a:r>
          </a:p>
          <a:p>
            <a:pPr>
              <a:buFont typeface="Wingdings" pitchFamily="2" charset="2"/>
              <a:buNone/>
            </a:pPr>
            <a:endParaRPr lang="de-DE" sz="1600" b="0" dirty="0">
              <a:latin typeface="Brandon Grotesque Regular" pitchFamily="34" charset="0"/>
            </a:endParaRP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1500166" y="785794"/>
            <a:ext cx="5327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 b="1" dirty="0">
                <a:solidFill>
                  <a:schemeClr val="tx2">
                    <a:lumMod val="75000"/>
                  </a:schemeClr>
                </a:solidFill>
                <a:latin typeface="Brandon Grotesque Regular" pitchFamily="34" charset="0"/>
              </a:rPr>
              <a:t>Abiturwertung - Abiturbereich</a:t>
            </a:r>
          </a:p>
        </p:txBody>
      </p:sp>
      <p:pic>
        <p:nvPicPr>
          <p:cNvPr id="4" name="Picture 2" descr="T:\Druckvorlagen\feg-logo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84968"/>
            <a:ext cx="1583978" cy="867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539552" y="771508"/>
            <a:ext cx="60287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 b="1" dirty="0">
                <a:solidFill>
                  <a:schemeClr val="tx2">
                    <a:lumMod val="75000"/>
                  </a:schemeClr>
                </a:solidFill>
                <a:latin typeface="Brandon Grotesque Regular" pitchFamily="34" charset="0"/>
              </a:rPr>
              <a:t>Welche Abschlüsse können erworben werden?</a:t>
            </a: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357158" y="1357298"/>
            <a:ext cx="8389937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dirty="0">
                <a:latin typeface="Brandon Grotesque Regular" pitchFamily="34" charset="0"/>
              </a:rPr>
              <a:t>Die allgemeine Hochschulreife</a:t>
            </a:r>
          </a:p>
          <a:p>
            <a:pPr>
              <a:buFont typeface="Wingdings" pitchFamily="2" charset="2"/>
              <a:buChar char="Ø"/>
            </a:pPr>
            <a:r>
              <a:rPr lang="de-DE" sz="1600" b="0" dirty="0">
                <a:latin typeface="Brandon Grotesque Regular" pitchFamily="34" charset="0"/>
              </a:rPr>
              <a:t> berechtigt zum Studium.</a:t>
            </a:r>
            <a:r>
              <a:rPr lang="de-DE" b="0" dirty="0">
                <a:latin typeface="Brandon Grotesque Regular" pitchFamily="34" charset="0"/>
              </a:rPr>
              <a:t> </a:t>
            </a:r>
          </a:p>
          <a:p>
            <a:pPr>
              <a:buFont typeface="Wingdings" pitchFamily="2" charset="2"/>
              <a:buNone/>
            </a:pPr>
            <a:endParaRPr lang="de-DE" sz="1600" b="0" dirty="0">
              <a:latin typeface="Brandon Grotesque Regular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de-DE" sz="1600" b="0" dirty="0">
                <a:latin typeface="Brandon Grotesque Regular" pitchFamily="34" charset="0"/>
              </a:rPr>
              <a:t>Für einige Studienfächer („Numerus clausus Fächer”), gelten Zulassungsbeschränkungen. </a:t>
            </a:r>
          </a:p>
          <a:p>
            <a:pPr>
              <a:buFont typeface="Wingdings" pitchFamily="2" charset="2"/>
              <a:buNone/>
            </a:pPr>
            <a:r>
              <a:rPr lang="de-DE" sz="1600" b="0" dirty="0">
                <a:latin typeface="Brandon Grotesque Regular" pitchFamily="34" charset="0"/>
              </a:rPr>
              <a:t>Die aktuelle Liste dieser Studiengänge erhält man</a:t>
            </a:r>
          </a:p>
          <a:p>
            <a:pPr lvl="1">
              <a:buFont typeface="Wingdings" pitchFamily="2" charset="2"/>
              <a:buChar char="Ø"/>
            </a:pPr>
            <a:r>
              <a:rPr lang="de-DE" sz="1600" b="0" dirty="0">
                <a:latin typeface="Brandon Grotesque Regular" pitchFamily="34" charset="0"/>
              </a:rPr>
              <a:t> an jeder Universität und </a:t>
            </a:r>
          </a:p>
          <a:p>
            <a:pPr lvl="1">
              <a:buFont typeface="Wingdings" pitchFamily="2" charset="2"/>
              <a:buChar char="Ø"/>
            </a:pPr>
            <a:r>
              <a:rPr lang="de-DE" sz="1600" dirty="0">
                <a:latin typeface="Brandon Grotesque Regular" pitchFamily="34" charset="0"/>
              </a:rPr>
              <a:t>über die Stiftung für Hochschulzulassung (</a:t>
            </a:r>
            <a:r>
              <a:rPr lang="de-DE" sz="1600" dirty="0" err="1">
                <a:latin typeface="Brandon Grotesque Regular" pitchFamily="34" charset="0"/>
              </a:rPr>
              <a:t>SfH</a:t>
            </a:r>
            <a:r>
              <a:rPr lang="de-DE" sz="1600" dirty="0">
                <a:latin typeface="Brandon Grotesque Regular" pitchFamily="34" charset="0"/>
              </a:rPr>
              <a:t>) – ehemals ZVS (Zentralstelle für die Vergabe von Studienplätzen) unter </a:t>
            </a:r>
            <a:br>
              <a:rPr lang="de-DE" sz="1600" dirty="0">
                <a:latin typeface="Brandon Grotesque Regular" pitchFamily="34" charset="0"/>
              </a:rPr>
            </a:br>
            <a:r>
              <a:rPr lang="de-DE" sz="1600" dirty="0">
                <a:latin typeface="Brandon Grotesque Regular" pitchFamily="34" charset="0"/>
              </a:rPr>
              <a:t>   </a:t>
            </a:r>
            <a:r>
              <a:rPr lang="de-DE" sz="1600" dirty="0">
                <a:latin typeface="Brandon Grotesque Regular" pitchFamily="34" charset="0"/>
                <a:hlinkClick r:id="rId2"/>
              </a:rPr>
              <a:t>http://www.hochschulstart.de/</a:t>
            </a:r>
            <a:endParaRPr lang="de-DE" sz="1600" dirty="0">
              <a:latin typeface="Brandon Grotesque Regular" pitchFamily="34" charset="0"/>
            </a:endParaRPr>
          </a:p>
          <a:p>
            <a:pPr lvl="1"/>
            <a:r>
              <a:rPr lang="de-DE" sz="1600" dirty="0">
                <a:latin typeface="Brandon Grotesque Regular" pitchFamily="34" charset="0"/>
              </a:rPr>
              <a:t> </a:t>
            </a:r>
          </a:p>
          <a:p>
            <a:endParaRPr lang="de-DE" sz="1600" b="0" dirty="0">
              <a:latin typeface="Brandon Grotesque Regular" pitchFamily="34" charset="0"/>
            </a:endParaRPr>
          </a:p>
          <a:p>
            <a:r>
              <a:rPr lang="de-DE" dirty="0">
                <a:latin typeface="Brandon Grotesque Regular" pitchFamily="34" charset="0"/>
              </a:rPr>
              <a:t>Fachhochschulreife (schulischer Teil)</a:t>
            </a:r>
          </a:p>
          <a:p>
            <a:pPr>
              <a:buFont typeface="Wingdings" pitchFamily="2" charset="2"/>
              <a:buChar char="Ø"/>
            </a:pPr>
            <a:r>
              <a:rPr lang="de-DE" sz="1600" b="0" dirty="0">
                <a:latin typeface="Brandon Grotesque Regular" pitchFamily="34" charset="0"/>
              </a:rPr>
              <a:t> Nach einem Jahr in der Qualifikationsphase kann man nach Erfüllung entsprechender</a:t>
            </a:r>
            <a:br>
              <a:rPr lang="de-DE" sz="1600" b="0" dirty="0">
                <a:latin typeface="Brandon Grotesque Regular" pitchFamily="34" charset="0"/>
              </a:rPr>
            </a:br>
            <a:r>
              <a:rPr lang="de-DE" sz="1600" b="0" dirty="0">
                <a:latin typeface="Brandon Grotesque Regular" pitchFamily="34" charset="0"/>
              </a:rPr>
              <a:t>    Voraussetzungen (OAVO §48 (2)), den schulischen Teil der Fachhochschulreife </a:t>
            </a:r>
            <a:br>
              <a:rPr lang="de-DE" sz="1600" b="0" dirty="0">
                <a:latin typeface="Brandon Grotesque Regular" pitchFamily="34" charset="0"/>
              </a:rPr>
            </a:br>
            <a:r>
              <a:rPr lang="de-DE" sz="1600" b="0" dirty="0">
                <a:latin typeface="Brandon Grotesque Regular" pitchFamily="34" charset="0"/>
              </a:rPr>
              <a:t>    erhalten. </a:t>
            </a:r>
          </a:p>
          <a:p>
            <a:pPr>
              <a:buFont typeface="Wingdings" pitchFamily="2" charset="2"/>
              <a:buChar char="Ø"/>
            </a:pPr>
            <a:r>
              <a:rPr lang="de-DE" sz="1600" b="0" dirty="0">
                <a:latin typeface="Brandon Grotesque Regular" pitchFamily="34" charset="0"/>
              </a:rPr>
              <a:t> Eine anschließende mindestens einjährige Berufs- oder Praktikantentätigkeit </a:t>
            </a:r>
            <a:br>
              <a:rPr lang="de-DE" sz="1600" b="0" dirty="0">
                <a:latin typeface="Brandon Grotesque Regular" pitchFamily="34" charset="0"/>
              </a:rPr>
            </a:br>
            <a:r>
              <a:rPr lang="de-DE" sz="1600" b="0" dirty="0">
                <a:latin typeface="Brandon Grotesque Regular" pitchFamily="34" charset="0"/>
              </a:rPr>
              <a:t>    (OAVO §48</a:t>
            </a:r>
            <a:r>
              <a:rPr lang="de-DE" b="0" dirty="0">
                <a:latin typeface="Brandon Grotesque Regular" pitchFamily="34" charset="0"/>
              </a:rPr>
              <a:t> </a:t>
            </a:r>
            <a:r>
              <a:rPr lang="de-DE" sz="1600" b="0" dirty="0">
                <a:latin typeface="Brandon Grotesque Regular" pitchFamily="34" charset="0"/>
              </a:rPr>
              <a:t>(6)) führt dann zur endgültigen Ausstellung des  Zeugnisses der </a:t>
            </a:r>
            <a:br>
              <a:rPr lang="de-DE" sz="1600" b="0" dirty="0">
                <a:latin typeface="Brandon Grotesque Regular" pitchFamily="34" charset="0"/>
              </a:rPr>
            </a:br>
            <a:r>
              <a:rPr lang="de-DE" sz="1600" b="0" dirty="0">
                <a:latin typeface="Brandon Grotesque Regular" pitchFamily="34" charset="0"/>
              </a:rPr>
              <a:t>    Fachhochschulreife. </a:t>
            </a:r>
            <a:r>
              <a:rPr lang="de-DE" sz="1600" dirty="0">
                <a:latin typeface="Brandon Grotesque Regular" pitchFamily="34" charset="0"/>
              </a:rPr>
              <a:t>  FH -&gt; HAW (Hochschule für angewandte Wissenschaften) </a:t>
            </a:r>
            <a:endParaRPr lang="de-DE" sz="1600" b="0" dirty="0">
              <a:latin typeface="Brandon Grotesque Regular" pitchFamily="34" charset="0"/>
            </a:endParaRPr>
          </a:p>
        </p:txBody>
      </p:sp>
      <p:pic>
        <p:nvPicPr>
          <p:cNvPr id="4" name="Picture 2" descr="T:\Druckvorlagen\feg-logo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32340"/>
            <a:ext cx="1583978" cy="867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ChangeArrowheads="1"/>
          </p:cNvSpPr>
          <p:nvPr/>
        </p:nvSpPr>
        <p:spPr bwMode="auto">
          <a:xfrm>
            <a:off x="571472" y="1357298"/>
            <a:ext cx="8066087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2000" b="0" dirty="0">
                <a:latin typeface="Brandon Grotesque Regular" pitchFamily="34" charset="0"/>
              </a:rPr>
              <a:t>Die Unterrichtsfächer werden mit Ausnahme des Faches Sport in drei Aufgabenfeldern zusammengefasst:</a:t>
            </a:r>
          </a:p>
          <a:p>
            <a:endParaRPr lang="de-DE" sz="2000" b="0" dirty="0">
              <a:latin typeface="Brandon Grotesque Regular" pitchFamily="34" charset="0"/>
            </a:endParaRPr>
          </a:p>
          <a:p>
            <a:endParaRPr lang="de-DE" sz="2000" b="0" dirty="0">
              <a:latin typeface="Brandon Grotesque Regular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de-DE" sz="2000" b="0" dirty="0">
                <a:latin typeface="Brandon Grotesque Regular" pitchFamily="34" charset="0"/>
              </a:rPr>
              <a:t> das </a:t>
            </a:r>
            <a:r>
              <a:rPr lang="de-DE" sz="2000" dirty="0">
                <a:latin typeface="Brandon Grotesque Regular" pitchFamily="34" charset="0"/>
              </a:rPr>
              <a:t>sprachlich-literarisch-künstlerische</a:t>
            </a:r>
            <a:r>
              <a:rPr lang="de-DE" sz="2000" b="0" dirty="0">
                <a:latin typeface="Brandon Grotesque Regular" pitchFamily="34" charset="0"/>
              </a:rPr>
              <a:t>,</a:t>
            </a:r>
          </a:p>
          <a:p>
            <a:pPr>
              <a:buFont typeface="Wingdings" pitchFamily="2" charset="2"/>
              <a:buChar char="Ø"/>
            </a:pPr>
            <a:endParaRPr lang="de-DE" sz="2000" b="0" dirty="0">
              <a:latin typeface="Brandon Grotesque Regular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de-DE" sz="2000" b="0" dirty="0">
                <a:latin typeface="Brandon Grotesque Regular" pitchFamily="34" charset="0"/>
              </a:rPr>
              <a:t> das </a:t>
            </a:r>
            <a:r>
              <a:rPr lang="de-DE" sz="2000" dirty="0">
                <a:latin typeface="Brandon Grotesque Regular" pitchFamily="34" charset="0"/>
              </a:rPr>
              <a:t>gesellschaftswissenschaftliche</a:t>
            </a:r>
            <a:r>
              <a:rPr lang="de-DE" sz="2000" b="0" dirty="0">
                <a:latin typeface="Brandon Grotesque Regular" pitchFamily="34" charset="0"/>
              </a:rPr>
              <a:t> und</a:t>
            </a:r>
          </a:p>
          <a:p>
            <a:pPr>
              <a:buFont typeface="Wingdings" pitchFamily="2" charset="2"/>
              <a:buChar char="Ø"/>
            </a:pPr>
            <a:endParaRPr lang="de-DE" sz="2000" b="0" dirty="0">
              <a:latin typeface="Brandon Grotesque Regular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de-DE" sz="2000" b="0" dirty="0">
                <a:latin typeface="Brandon Grotesque Regular" pitchFamily="34" charset="0"/>
              </a:rPr>
              <a:t> das </a:t>
            </a:r>
            <a:r>
              <a:rPr lang="de-DE" sz="2000" dirty="0">
                <a:latin typeface="Brandon Grotesque Regular" pitchFamily="34" charset="0"/>
              </a:rPr>
              <a:t>mathematisch-naturwissenschaftlich-technische Aufgabenfeld</a:t>
            </a:r>
            <a:r>
              <a:rPr lang="de-DE" sz="2000" b="0" dirty="0">
                <a:latin typeface="Brandon Grotesque Regular" pitchFamily="34" charset="0"/>
              </a:rPr>
              <a:t>.</a:t>
            </a:r>
          </a:p>
          <a:p>
            <a:pPr>
              <a:buFontTx/>
              <a:buChar char="-"/>
            </a:pPr>
            <a:endParaRPr lang="de-DE" sz="2000" b="0" dirty="0">
              <a:latin typeface="Brandon Grotesque Regular" pitchFamily="34" charset="0"/>
            </a:endParaRPr>
          </a:p>
          <a:p>
            <a:pPr>
              <a:buFontTx/>
              <a:buChar char="-"/>
            </a:pPr>
            <a:endParaRPr lang="de-DE" sz="2000" b="0" dirty="0">
              <a:latin typeface="Brandon Grotesque Regular" pitchFamily="34" charset="0"/>
            </a:endParaRPr>
          </a:p>
          <a:p>
            <a:r>
              <a:rPr lang="de-DE" sz="2000" b="0" dirty="0">
                <a:solidFill>
                  <a:schemeClr val="bg1">
                    <a:lumMod val="85000"/>
                  </a:schemeClr>
                </a:solidFill>
                <a:latin typeface="Brandon Grotesque Regular" pitchFamily="34" charset="0"/>
              </a:rPr>
              <a:t>In den Aufgabenfeldern und in Sport werden die vorher erworbenen Kenntnisse, Fähigkeiten und Fertigkeiten vertieft und erweitert. </a:t>
            </a:r>
          </a:p>
        </p:txBody>
      </p:sp>
      <p:sp>
        <p:nvSpPr>
          <p:cNvPr id="6147" name="Rectangle 5"/>
          <p:cNvSpPr>
            <a:spLocks noChangeArrowheads="1"/>
          </p:cNvSpPr>
          <p:nvPr/>
        </p:nvSpPr>
        <p:spPr bwMode="auto">
          <a:xfrm>
            <a:off x="839745" y="731015"/>
            <a:ext cx="588949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800" b="1" dirty="0">
                <a:solidFill>
                  <a:schemeClr val="tx2">
                    <a:lumMod val="75000"/>
                  </a:schemeClr>
                </a:solidFill>
                <a:latin typeface="Brandon Grotesque Regular" pitchFamily="34" charset="0"/>
              </a:rPr>
              <a:t>Unterrichtsfächer und Aufgabenfelder</a:t>
            </a:r>
          </a:p>
        </p:txBody>
      </p:sp>
      <p:pic>
        <p:nvPicPr>
          <p:cNvPr id="4" name="Picture 2" descr="T:\Druckvorlagen\feg-logo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816" y="0"/>
            <a:ext cx="1656184" cy="90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C:\Users\Oberstufenleitung\AppData\Local\Microsoft\Windows\Temporary Internet Files\Content.IE5\OYZ9LXWE\MC90007871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475" y="1844675"/>
            <a:ext cx="1873250" cy="454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T:\Druckvorlagen\feg-logo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32340"/>
            <a:ext cx="1583978" cy="867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827088" y="2492375"/>
            <a:ext cx="7777162" cy="2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000" b="0" dirty="0">
                <a:latin typeface="Brandon Grotesque Regular" pitchFamily="34" charset="0"/>
              </a:rPr>
              <a:t>Zum sprachlich-literarisch-künstlerischen Aufgabenfeld gehören die Fächer </a:t>
            </a:r>
          </a:p>
          <a:p>
            <a:endParaRPr lang="de-DE" sz="2000" b="0" dirty="0">
              <a:latin typeface="Brandon Grotesque Regular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de-DE" sz="2000" dirty="0">
                <a:latin typeface="Brandon Grotesque Regular" pitchFamily="34" charset="0"/>
              </a:rPr>
              <a:t> </a:t>
            </a:r>
            <a:r>
              <a:rPr lang="de-DE" sz="2000" b="1" dirty="0">
                <a:latin typeface="Brandon Grotesque Regular" pitchFamily="34" charset="0"/>
              </a:rPr>
              <a:t>Deutsch</a:t>
            </a:r>
            <a:r>
              <a:rPr lang="de-DE" sz="2000" dirty="0">
                <a:latin typeface="Brandon Grotesque Regular" pitchFamily="34" charset="0"/>
              </a:rPr>
              <a:t>, </a:t>
            </a:r>
          </a:p>
          <a:p>
            <a:pPr>
              <a:buFont typeface="Wingdings" pitchFamily="2" charset="2"/>
              <a:buChar char="Ø"/>
            </a:pPr>
            <a:endParaRPr lang="de-DE" sz="2000" dirty="0">
              <a:latin typeface="Brandon Grotesque Regular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de-DE" sz="2000" dirty="0">
                <a:latin typeface="Brandon Grotesque Regular" pitchFamily="34" charset="0"/>
              </a:rPr>
              <a:t> </a:t>
            </a:r>
            <a:r>
              <a:rPr lang="de-DE" sz="2000" b="1" dirty="0">
                <a:latin typeface="Brandon Grotesque Regular" pitchFamily="34" charset="0"/>
              </a:rPr>
              <a:t>Kunst, Musik, Darstellendes Spiel </a:t>
            </a:r>
            <a:r>
              <a:rPr lang="de-DE" sz="2000" b="0" dirty="0">
                <a:latin typeface="Brandon Grotesque Regular" pitchFamily="34" charset="0"/>
              </a:rPr>
              <a:t>und die </a:t>
            </a:r>
          </a:p>
          <a:p>
            <a:pPr>
              <a:buFont typeface="Wingdings" pitchFamily="2" charset="2"/>
              <a:buChar char="Ø"/>
            </a:pPr>
            <a:endParaRPr lang="de-DE" sz="2000" b="0" dirty="0">
              <a:latin typeface="Brandon Grotesque Regular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de-DE" sz="2000" dirty="0">
                <a:latin typeface="Brandon Grotesque Regular" pitchFamily="34" charset="0"/>
              </a:rPr>
              <a:t> </a:t>
            </a:r>
            <a:r>
              <a:rPr lang="de-DE" sz="2000" b="1" dirty="0">
                <a:latin typeface="Brandon Grotesque Regular" pitchFamily="34" charset="0"/>
              </a:rPr>
              <a:t>Fremdsprachen (Englisch, Französisch, Lateinisch, Spanisch). </a:t>
            </a:r>
          </a:p>
          <a:p>
            <a:endParaRPr lang="de-DE" b="0" dirty="0">
              <a:latin typeface="Brandon Grotesque Regular" pitchFamily="34" charset="0"/>
            </a:endParaRPr>
          </a:p>
        </p:txBody>
      </p:sp>
      <p:sp>
        <p:nvSpPr>
          <p:cNvPr id="7171" name="Rectangle 5"/>
          <p:cNvSpPr>
            <a:spLocks noChangeArrowheads="1"/>
          </p:cNvSpPr>
          <p:nvPr/>
        </p:nvSpPr>
        <p:spPr bwMode="auto">
          <a:xfrm>
            <a:off x="857224" y="1000108"/>
            <a:ext cx="663547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 b="1" dirty="0">
                <a:solidFill>
                  <a:schemeClr val="tx2">
                    <a:lumMod val="75000"/>
                  </a:schemeClr>
                </a:solidFill>
                <a:latin typeface="Brandon Grotesque Regular" pitchFamily="34" charset="0"/>
              </a:rPr>
              <a:t>Fachbereich I:  </a:t>
            </a:r>
          </a:p>
          <a:p>
            <a:r>
              <a:rPr lang="de-DE" sz="2400" b="1" dirty="0">
                <a:solidFill>
                  <a:schemeClr val="tx2">
                    <a:lumMod val="75000"/>
                  </a:schemeClr>
                </a:solidFill>
                <a:latin typeface="Brandon Grotesque Regular" pitchFamily="34" charset="0"/>
              </a:rPr>
              <a:t>Sprachlich-literarisch-künstlerisches Aufgabenfeld</a:t>
            </a:r>
          </a:p>
        </p:txBody>
      </p:sp>
      <p:pic>
        <p:nvPicPr>
          <p:cNvPr id="4" name="Picture 2" descr="T:\Druckvorlagen\feg-logo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32340"/>
            <a:ext cx="1583978" cy="867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1042988" y="2205038"/>
            <a:ext cx="72009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000" b="0" dirty="0">
                <a:latin typeface="Brandon Grotesque Regular" pitchFamily="34" charset="0"/>
              </a:rPr>
              <a:t>Zum gesellschaftswissenschaftlichen Aufgabenfeld gehören die Fächer </a:t>
            </a:r>
          </a:p>
          <a:p>
            <a:endParaRPr lang="de-DE" sz="2000" b="0" dirty="0">
              <a:latin typeface="Brandon Grotesque Regular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de-DE" sz="2000" dirty="0">
                <a:latin typeface="Brandon Grotesque Regular" pitchFamily="34" charset="0"/>
              </a:rPr>
              <a:t> </a:t>
            </a:r>
            <a:r>
              <a:rPr lang="de-DE" sz="2000" b="1" dirty="0">
                <a:latin typeface="Brandon Grotesque Regular" pitchFamily="34" charset="0"/>
              </a:rPr>
              <a:t>Geschichte</a:t>
            </a:r>
            <a:r>
              <a:rPr lang="de-DE" sz="2000" dirty="0">
                <a:latin typeface="Brandon Grotesque Regular" pitchFamily="34" charset="0"/>
              </a:rPr>
              <a:t>, </a:t>
            </a:r>
          </a:p>
          <a:p>
            <a:pPr>
              <a:buFont typeface="Wingdings" pitchFamily="2" charset="2"/>
              <a:buChar char="Ø"/>
            </a:pPr>
            <a:endParaRPr lang="de-DE" sz="2000" dirty="0">
              <a:latin typeface="Brandon Grotesque Regular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de-DE" sz="2000" dirty="0">
                <a:latin typeface="Brandon Grotesque Regular" pitchFamily="34" charset="0"/>
              </a:rPr>
              <a:t> </a:t>
            </a:r>
            <a:r>
              <a:rPr lang="de-DE" sz="2000" b="1" dirty="0">
                <a:latin typeface="Brandon Grotesque Regular" pitchFamily="34" charset="0"/>
              </a:rPr>
              <a:t>Politik und Wirtschaft</a:t>
            </a:r>
            <a:r>
              <a:rPr lang="de-DE" sz="2000" dirty="0">
                <a:latin typeface="Brandon Grotesque Regular" pitchFamily="34" charset="0"/>
              </a:rPr>
              <a:t>, </a:t>
            </a:r>
          </a:p>
          <a:p>
            <a:pPr>
              <a:buFont typeface="Wingdings" pitchFamily="2" charset="2"/>
              <a:buChar char="Ø"/>
            </a:pPr>
            <a:endParaRPr lang="de-DE" sz="2000" dirty="0">
              <a:latin typeface="Brandon Grotesque Regular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de-DE" sz="2000" dirty="0">
                <a:latin typeface="Brandon Grotesque Regular" pitchFamily="34" charset="0"/>
              </a:rPr>
              <a:t> die </a:t>
            </a:r>
            <a:r>
              <a:rPr lang="de-DE" sz="2000" b="1" dirty="0">
                <a:latin typeface="Brandon Grotesque Regular" pitchFamily="34" charset="0"/>
              </a:rPr>
              <a:t>Religionslehren</a:t>
            </a:r>
            <a:r>
              <a:rPr lang="de-DE" sz="2000" dirty="0">
                <a:latin typeface="Brandon Grotesque Regular" pitchFamily="34" charset="0"/>
              </a:rPr>
              <a:t> und </a:t>
            </a:r>
            <a:r>
              <a:rPr lang="de-DE" sz="2000" b="1" dirty="0">
                <a:latin typeface="Brandon Grotesque Regular" pitchFamily="34" charset="0"/>
              </a:rPr>
              <a:t>Ethik</a:t>
            </a:r>
            <a:r>
              <a:rPr lang="de-DE" sz="2000" dirty="0">
                <a:latin typeface="Brandon Grotesque Regular" pitchFamily="34" charset="0"/>
              </a:rPr>
              <a:t>, </a:t>
            </a:r>
          </a:p>
          <a:p>
            <a:pPr>
              <a:buFont typeface="Wingdings" pitchFamily="2" charset="2"/>
              <a:buChar char="Ø"/>
            </a:pPr>
            <a:endParaRPr lang="de-DE" sz="2000" dirty="0">
              <a:latin typeface="Brandon Grotesque Regular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de-DE" sz="2000" dirty="0">
                <a:latin typeface="Brandon Grotesque Regular" pitchFamily="34" charset="0"/>
              </a:rPr>
              <a:t> </a:t>
            </a:r>
            <a:r>
              <a:rPr lang="de-DE" sz="2000" b="1" dirty="0">
                <a:latin typeface="Brandon Grotesque Regular" pitchFamily="34" charset="0"/>
              </a:rPr>
              <a:t>Erdkunde/Geographie</a:t>
            </a:r>
            <a:r>
              <a:rPr lang="de-DE" sz="2000" dirty="0">
                <a:latin typeface="Brandon Grotesque Regular" pitchFamily="34" charset="0"/>
              </a:rPr>
              <a:t> und </a:t>
            </a:r>
          </a:p>
          <a:p>
            <a:pPr>
              <a:buFont typeface="Wingdings" pitchFamily="2" charset="2"/>
              <a:buChar char="Ø"/>
            </a:pPr>
            <a:endParaRPr lang="de-DE" sz="2000" dirty="0">
              <a:latin typeface="Brandon Grotesque Regular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de-DE" sz="2000" dirty="0">
                <a:latin typeface="Brandon Grotesque Regular" pitchFamily="34" charset="0"/>
              </a:rPr>
              <a:t> </a:t>
            </a:r>
            <a:r>
              <a:rPr lang="de-DE" sz="2000" b="1" dirty="0">
                <a:latin typeface="Brandon Grotesque Regular" pitchFamily="34" charset="0"/>
              </a:rPr>
              <a:t>Philosophie</a:t>
            </a:r>
            <a:r>
              <a:rPr lang="de-DE" sz="2000" dirty="0">
                <a:latin typeface="Brandon Grotesque Regular" pitchFamily="34" charset="0"/>
              </a:rPr>
              <a:t>.</a:t>
            </a:r>
          </a:p>
        </p:txBody>
      </p:sp>
      <p:sp>
        <p:nvSpPr>
          <p:cNvPr id="8195" name="Rectangle 5"/>
          <p:cNvSpPr>
            <a:spLocks noChangeArrowheads="1"/>
          </p:cNvSpPr>
          <p:nvPr/>
        </p:nvSpPr>
        <p:spPr bwMode="auto">
          <a:xfrm>
            <a:off x="1071538" y="714356"/>
            <a:ext cx="598869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 b="1" dirty="0">
                <a:solidFill>
                  <a:schemeClr val="tx2">
                    <a:lumMod val="75000"/>
                  </a:schemeClr>
                </a:solidFill>
                <a:latin typeface="Brandon Grotesque Regular" pitchFamily="34" charset="0"/>
              </a:rPr>
              <a:t>Fachbereich II: </a:t>
            </a:r>
          </a:p>
          <a:p>
            <a:r>
              <a:rPr lang="de-DE" sz="2400" b="1" dirty="0">
                <a:solidFill>
                  <a:schemeClr val="tx2">
                    <a:lumMod val="75000"/>
                  </a:schemeClr>
                </a:solidFill>
                <a:latin typeface="Brandon Grotesque Regular" pitchFamily="34" charset="0"/>
              </a:rPr>
              <a:t>Gesellschaftswissenschaftliches Aufgabenfeld</a:t>
            </a:r>
          </a:p>
        </p:txBody>
      </p:sp>
      <p:pic>
        <p:nvPicPr>
          <p:cNvPr id="4" name="Picture 2" descr="T:\Druckvorlagen\feg-logo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32340"/>
            <a:ext cx="1583978" cy="867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ChangeArrowheads="1"/>
          </p:cNvSpPr>
          <p:nvPr/>
        </p:nvSpPr>
        <p:spPr bwMode="auto">
          <a:xfrm>
            <a:off x="1116012" y="2133600"/>
            <a:ext cx="7632451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2000" b="0" dirty="0">
                <a:latin typeface="Brandon Grotesque Regular" pitchFamily="34" charset="0"/>
              </a:rPr>
              <a:t>Zum mathematisch-naturwissenschaftlich-technischen Aufgabenfeld gehören die Fächer </a:t>
            </a:r>
          </a:p>
          <a:p>
            <a:endParaRPr lang="de-DE" sz="2000" b="0" dirty="0">
              <a:latin typeface="Brandon Grotesque Regular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de-DE" sz="2000" dirty="0">
                <a:latin typeface="Brandon Grotesque Regular" pitchFamily="34" charset="0"/>
              </a:rPr>
              <a:t> </a:t>
            </a:r>
            <a:r>
              <a:rPr lang="de-DE" sz="2000" b="1" dirty="0">
                <a:latin typeface="Brandon Grotesque Regular" pitchFamily="34" charset="0"/>
              </a:rPr>
              <a:t>Mathematik</a:t>
            </a:r>
            <a:r>
              <a:rPr lang="de-DE" sz="2000" dirty="0">
                <a:latin typeface="Brandon Grotesque Regular" pitchFamily="34" charset="0"/>
              </a:rPr>
              <a:t>,</a:t>
            </a:r>
          </a:p>
          <a:p>
            <a:pPr>
              <a:buFont typeface="Wingdings" pitchFamily="2" charset="2"/>
              <a:buChar char="Ø"/>
            </a:pPr>
            <a:endParaRPr lang="de-DE" sz="2000" dirty="0">
              <a:latin typeface="Brandon Grotesque Regular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de-DE" sz="2000" dirty="0">
                <a:latin typeface="Brandon Grotesque Regular" pitchFamily="34" charset="0"/>
              </a:rPr>
              <a:t> </a:t>
            </a:r>
            <a:r>
              <a:rPr lang="de-DE" sz="2000" b="1" dirty="0">
                <a:latin typeface="Brandon Grotesque Regular" pitchFamily="34" charset="0"/>
              </a:rPr>
              <a:t>Biologie</a:t>
            </a:r>
            <a:r>
              <a:rPr lang="de-DE" sz="2000" dirty="0">
                <a:latin typeface="Brandon Grotesque Regular" pitchFamily="34" charset="0"/>
              </a:rPr>
              <a:t>, </a:t>
            </a:r>
          </a:p>
          <a:p>
            <a:pPr>
              <a:buFont typeface="Wingdings" pitchFamily="2" charset="2"/>
              <a:buChar char="Ø"/>
            </a:pPr>
            <a:endParaRPr lang="de-DE" sz="2000" dirty="0">
              <a:latin typeface="Brandon Grotesque Regular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de-DE" sz="2000" dirty="0">
                <a:latin typeface="Brandon Grotesque Regular" pitchFamily="34" charset="0"/>
              </a:rPr>
              <a:t> </a:t>
            </a:r>
            <a:r>
              <a:rPr lang="de-DE" sz="2000" b="1" dirty="0">
                <a:latin typeface="Brandon Grotesque Regular" pitchFamily="34" charset="0"/>
              </a:rPr>
              <a:t>Chemie</a:t>
            </a:r>
            <a:r>
              <a:rPr lang="de-DE" sz="2000" dirty="0">
                <a:latin typeface="Brandon Grotesque Regular" pitchFamily="34" charset="0"/>
              </a:rPr>
              <a:t>, </a:t>
            </a:r>
          </a:p>
          <a:p>
            <a:pPr>
              <a:buFont typeface="Wingdings" pitchFamily="2" charset="2"/>
              <a:buChar char="Ø"/>
            </a:pPr>
            <a:endParaRPr lang="de-DE" sz="2000" dirty="0">
              <a:latin typeface="Brandon Grotesque Regular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de-DE" sz="2000" dirty="0">
                <a:latin typeface="Brandon Grotesque Regular" pitchFamily="34" charset="0"/>
              </a:rPr>
              <a:t> </a:t>
            </a:r>
            <a:r>
              <a:rPr lang="de-DE" sz="2000" b="1" dirty="0">
                <a:latin typeface="Brandon Grotesque Regular" pitchFamily="34" charset="0"/>
              </a:rPr>
              <a:t>Physik</a:t>
            </a:r>
            <a:r>
              <a:rPr lang="de-DE" sz="2000" dirty="0">
                <a:latin typeface="Brandon Grotesque Regular" pitchFamily="34" charset="0"/>
              </a:rPr>
              <a:t> und </a:t>
            </a:r>
          </a:p>
          <a:p>
            <a:pPr>
              <a:buFont typeface="Wingdings" pitchFamily="2" charset="2"/>
              <a:buChar char="Ø"/>
            </a:pPr>
            <a:endParaRPr lang="de-DE" sz="2000" dirty="0">
              <a:latin typeface="Brandon Grotesque Regular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de-DE" sz="2000" dirty="0">
                <a:latin typeface="Brandon Grotesque Regular" pitchFamily="34" charset="0"/>
              </a:rPr>
              <a:t> </a:t>
            </a:r>
            <a:r>
              <a:rPr lang="de-DE" sz="2000" b="1" dirty="0">
                <a:latin typeface="Brandon Grotesque Regular" pitchFamily="34" charset="0"/>
              </a:rPr>
              <a:t>Informatik</a:t>
            </a:r>
            <a:r>
              <a:rPr lang="de-DE" sz="2000" dirty="0">
                <a:latin typeface="Arial" charset="0"/>
              </a:rPr>
              <a:t>.</a:t>
            </a:r>
          </a:p>
        </p:txBody>
      </p:sp>
      <p:sp>
        <p:nvSpPr>
          <p:cNvPr id="9219" name="Rectangle 5"/>
          <p:cNvSpPr>
            <a:spLocks noChangeArrowheads="1"/>
          </p:cNvSpPr>
          <p:nvPr/>
        </p:nvSpPr>
        <p:spPr bwMode="auto">
          <a:xfrm>
            <a:off x="1357290" y="357166"/>
            <a:ext cx="4797917" cy="11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300" b="1" dirty="0">
                <a:solidFill>
                  <a:schemeClr val="tx2">
                    <a:lumMod val="75000"/>
                  </a:schemeClr>
                </a:solidFill>
                <a:latin typeface="Brandon Grotesque Regular" pitchFamily="34" charset="0"/>
              </a:rPr>
              <a:t>Fachbereich III: </a:t>
            </a:r>
          </a:p>
          <a:p>
            <a:r>
              <a:rPr lang="de-DE" sz="2300" b="1" dirty="0">
                <a:solidFill>
                  <a:schemeClr val="tx2">
                    <a:lumMod val="75000"/>
                  </a:schemeClr>
                </a:solidFill>
                <a:latin typeface="Brandon Grotesque Regular" pitchFamily="34" charset="0"/>
              </a:rPr>
              <a:t>Mathematisch-naturwissenschaftlich-</a:t>
            </a:r>
          </a:p>
          <a:p>
            <a:r>
              <a:rPr lang="de-DE" sz="2300" b="1" dirty="0">
                <a:solidFill>
                  <a:schemeClr val="tx2">
                    <a:lumMod val="75000"/>
                  </a:schemeClr>
                </a:solidFill>
                <a:latin typeface="Brandon Grotesque Regular" pitchFamily="34" charset="0"/>
              </a:rPr>
              <a:t>technisches Aufgabenfeld</a:t>
            </a:r>
          </a:p>
        </p:txBody>
      </p:sp>
      <p:pic>
        <p:nvPicPr>
          <p:cNvPr id="4" name="Picture 2" descr="T:\Druckvorlagen\feg-logo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32340"/>
            <a:ext cx="1583978" cy="867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ChangeArrowheads="1"/>
          </p:cNvSpPr>
          <p:nvPr/>
        </p:nvSpPr>
        <p:spPr bwMode="auto">
          <a:xfrm>
            <a:off x="571472" y="571480"/>
            <a:ext cx="8101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400" b="1" dirty="0">
                <a:solidFill>
                  <a:schemeClr val="tx2">
                    <a:lumMod val="75000"/>
                  </a:schemeClr>
                </a:solidFill>
                <a:latin typeface="Brandon Grotesque Regular" pitchFamily="34" charset="0"/>
              </a:rPr>
              <a:t>Wie ist die gymnasiale Oberstufe strukturiert?</a:t>
            </a:r>
          </a:p>
        </p:txBody>
      </p:sp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642910" y="1500174"/>
            <a:ext cx="8135938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000" b="0" dirty="0">
                <a:latin typeface="Brandon Grotesque Regular" pitchFamily="34" charset="0"/>
              </a:rPr>
              <a:t>Organisatorisch ist die gymnasiale Oberstufe in </a:t>
            </a:r>
          </a:p>
          <a:p>
            <a:endParaRPr lang="de-DE" sz="2000" b="0" dirty="0">
              <a:latin typeface="Brandon Grotesque Regular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de-DE" sz="2000" b="0" dirty="0">
                <a:latin typeface="Brandon Grotesque Regular" pitchFamily="34" charset="0"/>
              </a:rPr>
              <a:t> </a:t>
            </a:r>
            <a:r>
              <a:rPr lang="de-DE" sz="2000" b="0" dirty="0">
                <a:solidFill>
                  <a:schemeClr val="bg1">
                    <a:lumMod val="85000"/>
                  </a:schemeClr>
                </a:solidFill>
                <a:latin typeface="Brandon Grotesque Regular" pitchFamily="34" charset="0"/>
              </a:rPr>
              <a:t>die einjährige </a:t>
            </a:r>
            <a:r>
              <a:rPr lang="de-DE" sz="2000" dirty="0">
                <a:solidFill>
                  <a:schemeClr val="bg1">
                    <a:lumMod val="85000"/>
                  </a:schemeClr>
                </a:solidFill>
                <a:latin typeface="Brandon Grotesque Regular" pitchFamily="34" charset="0"/>
              </a:rPr>
              <a:t>Einführungsphase (E1, E2) </a:t>
            </a:r>
            <a:r>
              <a:rPr lang="de-DE" sz="2000" b="0" dirty="0">
                <a:solidFill>
                  <a:schemeClr val="bg1">
                    <a:lumMod val="85000"/>
                  </a:schemeClr>
                </a:solidFill>
                <a:latin typeface="Brandon Grotesque Regular" pitchFamily="34" charset="0"/>
              </a:rPr>
              <a:t>und </a:t>
            </a:r>
          </a:p>
          <a:p>
            <a:pPr>
              <a:buFont typeface="Wingdings" pitchFamily="2" charset="2"/>
              <a:buChar char="Ø"/>
            </a:pPr>
            <a:endParaRPr lang="de-DE" sz="2000" b="0" dirty="0">
              <a:latin typeface="Brandon Grotesque Regular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de-DE" sz="2000" b="0" dirty="0">
                <a:latin typeface="Brandon Grotesque Regular" pitchFamily="34" charset="0"/>
              </a:rPr>
              <a:t> die zweijährige </a:t>
            </a:r>
            <a:r>
              <a:rPr lang="de-DE" sz="2000" dirty="0">
                <a:latin typeface="Brandon Grotesque Regular" pitchFamily="34" charset="0"/>
              </a:rPr>
              <a:t>Qualifikationsphase (Q1-Q4) </a:t>
            </a:r>
            <a:r>
              <a:rPr lang="de-DE" sz="2000" b="0" dirty="0">
                <a:latin typeface="Brandon Grotesque Regular" pitchFamily="34" charset="0"/>
              </a:rPr>
              <a:t>unterteilt.</a:t>
            </a:r>
          </a:p>
        </p:txBody>
      </p:sp>
      <p:sp>
        <p:nvSpPr>
          <p:cNvPr id="10244" name="Rectangle 6"/>
          <p:cNvSpPr>
            <a:spLocks noChangeArrowheads="1"/>
          </p:cNvSpPr>
          <p:nvPr/>
        </p:nvSpPr>
        <p:spPr bwMode="auto">
          <a:xfrm>
            <a:off x="214282" y="3714752"/>
            <a:ext cx="8532812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b="0" dirty="0">
                <a:solidFill>
                  <a:schemeClr val="bg1">
                    <a:lumMod val="85000"/>
                  </a:schemeClr>
                </a:solidFill>
                <a:latin typeface="Brandon Grotesque Regular" pitchFamily="34" charset="0"/>
              </a:rPr>
              <a:t>Die </a:t>
            </a:r>
            <a:r>
              <a:rPr lang="de-DE" dirty="0">
                <a:solidFill>
                  <a:schemeClr val="bg1">
                    <a:lumMod val="85000"/>
                  </a:schemeClr>
                </a:solidFill>
                <a:latin typeface="Brandon Grotesque Regular" pitchFamily="34" charset="0"/>
              </a:rPr>
              <a:t>Einführungsphase</a:t>
            </a:r>
            <a:r>
              <a:rPr lang="de-DE" b="0" dirty="0">
                <a:solidFill>
                  <a:schemeClr val="bg1">
                    <a:lumMod val="85000"/>
                  </a:schemeClr>
                </a:solidFill>
                <a:latin typeface="Brandon Grotesque Regular" pitchFamily="34" charset="0"/>
              </a:rPr>
              <a:t> übernimmt eine </a:t>
            </a:r>
            <a:r>
              <a:rPr lang="de-DE" dirty="0">
                <a:solidFill>
                  <a:schemeClr val="bg1">
                    <a:lumMod val="85000"/>
                  </a:schemeClr>
                </a:solidFill>
                <a:latin typeface="Brandon Grotesque Regular" pitchFamily="34" charset="0"/>
              </a:rPr>
              <a:t>Brücken- </a:t>
            </a:r>
            <a:r>
              <a:rPr lang="de-DE" b="0" dirty="0">
                <a:solidFill>
                  <a:schemeClr val="bg1">
                    <a:lumMod val="85000"/>
                  </a:schemeClr>
                </a:solidFill>
                <a:latin typeface="Brandon Grotesque Regular" pitchFamily="34" charset="0"/>
              </a:rPr>
              <a:t>und</a:t>
            </a:r>
            <a:r>
              <a:rPr lang="de-DE" dirty="0">
                <a:solidFill>
                  <a:schemeClr val="bg1">
                    <a:lumMod val="85000"/>
                  </a:schemeClr>
                </a:solidFill>
                <a:latin typeface="Brandon Grotesque Regular" pitchFamily="34" charset="0"/>
              </a:rPr>
              <a:t> Orientierungsfunktion</a:t>
            </a:r>
            <a:r>
              <a:rPr lang="de-DE" b="0" dirty="0">
                <a:solidFill>
                  <a:schemeClr val="bg1">
                    <a:lumMod val="85000"/>
                  </a:schemeClr>
                </a:solidFill>
                <a:latin typeface="Brandon Grotesque Regular" pitchFamily="34" charset="0"/>
              </a:rPr>
              <a:t>. </a:t>
            </a:r>
          </a:p>
          <a:p>
            <a:endParaRPr lang="de-DE" b="0" dirty="0">
              <a:solidFill>
                <a:schemeClr val="bg1">
                  <a:lumMod val="85000"/>
                </a:schemeClr>
              </a:solidFill>
              <a:latin typeface="Brandon Grotesque Regular" pitchFamily="34" charset="0"/>
            </a:endParaRPr>
          </a:p>
          <a:p>
            <a:r>
              <a:rPr lang="de-DE" b="0" dirty="0">
                <a:solidFill>
                  <a:schemeClr val="bg1">
                    <a:lumMod val="85000"/>
                  </a:schemeClr>
                </a:solidFill>
                <a:latin typeface="Brandon Grotesque Regular" pitchFamily="34" charset="0"/>
              </a:rPr>
              <a:t>Hier erwirbt man die notwendigen Kenntnisse und Fähigkeiten für erfolgreiches Arbeiten in der sich anschließenden Qualifikationsphase. </a:t>
            </a:r>
          </a:p>
          <a:p>
            <a:endParaRPr lang="de-DE" b="0" dirty="0">
              <a:solidFill>
                <a:schemeClr val="bg1">
                  <a:lumMod val="85000"/>
                </a:schemeClr>
              </a:solidFill>
              <a:latin typeface="Brandon Grotesque Regular" pitchFamily="34" charset="0"/>
            </a:endParaRPr>
          </a:p>
          <a:p>
            <a:r>
              <a:rPr lang="de-DE" b="0" dirty="0">
                <a:solidFill>
                  <a:schemeClr val="bg1">
                    <a:lumMod val="85000"/>
                  </a:schemeClr>
                </a:solidFill>
                <a:latin typeface="Brandon Grotesque Regular" pitchFamily="34" charset="0"/>
              </a:rPr>
              <a:t>Die Klassen werden i.d.R. neu zusammengesetzt.</a:t>
            </a:r>
          </a:p>
          <a:p>
            <a:endParaRPr lang="de-DE" b="0" dirty="0">
              <a:latin typeface="Arial" charset="0"/>
            </a:endParaRPr>
          </a:p>
          <a:p>
            <a:endParaRPr lang="de-DE" b="0" dirty="0">
              <a:latin typeface="Arial" charset="0"/>
            </a:endParaRPr>
          </a:p>
        </p:txBody>
      </p:sp>
      <p:pic>
        <p:nvPicPr>
          <p:cNvPr id="5" name="Picture 2" descr="T:\Druckvorlagen\feg-logo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32340"/>
            <a:ext cx="1583978" cy="867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  <p:bldP spid="102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ChangeArrowheads="1"/>
          </p:cNvSpPr>
          <p:nvPr/>
        </p:nvSpPr>
        <p:spPr bwMode="auto">
          <a:xfrm>
            <a:off x="571472" y="500042"/>
            <a:ext cx="8064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de-DE" sz="2400" b="1" dirty="0">
                <a:solidFill>
                  <a:schemeClr val="tx2">
                    <a:lumMod val="75000"/>
                  </a:schemeClr>
                </a:solidFill>
                <a:latin typeface="Brandon Grotesque Regular" pitchFamily="34" charset="0"/>
              </a:rPr>
              <a:t>Rahmenstundentafel der Einführungsphase</a:t>
            </a:r>
          </a:p>
        </p:txBody>
      </p:sp>
      <p:graphicFrame>
        <p:nvGraphicFramePr>
          <p:cNvPr id="11356" name="Group 9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7679501"/>
              </p:ext>
            </p:extLst>
          </p:nvPr>
        </p:nvGraphicFramePr>
        <p:xfrm>
          <a:off x="5143504" y="1285860"/>
          <a:ext cx="3670300" cy="2651760"/>
        </p:xfrm>
        <a:graphic>
          <a:graphicData uri="http://schemas.openxmlformats.org/drawingml/2006/table">
            <a:tbl>
              <a:tblPr/>
              <a:tblGrid>
                <a:gridCol w="2016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5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16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Fächer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randon Grotesque Regular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Wochenstunden</a:t>
                      </a: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randon Grotesque Regular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Mathematisch-naturwissenschaftliches Aufgabenfeld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randon Grotesque Regular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63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Mathematik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randon Grotesque Regular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4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randon Grotesque Regular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63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Physik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randon Grotesque Regular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2</a:t>
                      </a: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randon Grotesque Regular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63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Chemie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randon Grotesque Regular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2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randon Grotesque Regular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63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Biologie</a:t>
                      </a: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randon Grotesque Regular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2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randon Grotesque Regular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63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Informatik (WPU)</a:t>
                      </a: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Brandon Grotesque Regular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2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Brandon Grotesque Regular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63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Sport</a:t>
                      </a: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randon Grotesque Regular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2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randon Grotesque Regular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1296" name="Rectangle 236"/>
          <p:cNvSpPr>
            <a:spLocks noChangeArrowheads="1"/>
          </p:cNvSpPr>
          <p:nvPr/>
        </p:nvSpPr>
        <p:spPr bwMode="auto">
          <a:xfrm>
            <a:off x="5616575" y="6164263"/>
            <a:ext cx="247650" cy="132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 sz="900" b="0">
              <a:latin typeface="Arial" charset="0"/>
            </a:endParaRPr>
          </a:p>
          <a:p>
            <a:pPr eaLnBrk="0" hangingPunct="0"/>
            <a:br>
              <a:rPr lang="de-DE" b="0">
                <a:latin typeface="Arial" charset="0"/>
              </a:rPr>
            </a:br>
            <a:endParaRPr lang="de-DE" b="0">
              <a:latin typeface="Arial" charset="0"/>
            </a:endParaRPr>
          </a:p>
          <a:p>
            <a:pPr eaLnBrk="0" hangingPunct="0"/>
            <a:r>
              <a:rPr lang="de-DE" b="0">
                <a:latin typeface="Arial" charset="0"/>
              </a:rPr>
              <a:t> </a:t>
            </a:r>
          </a:p>
          <a:p>
            <a:pPr eaLnBrk="0" hangingPunct="0"/>
            <a:endParaRPr lang="de-DE" b="0">
              <a:latin typeface="Arial" charset="0"/>
            </a:endParaRPr>
          </a:p>
        </p:txBody>
      </p:sp>
      <p:graphicFrame>
        <p:nvGraphicFramePr>
          <p:cNvPr id="11357" name="Group 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4635804"/>
              </p:ext>
            </p:extLst>
          </p:nvPr>
        </p:nvGraphicFramePr>
        <p:xfrm>
          <a:off x="571472" y="1285860"/>
          <a:ext cx="4319587" cy="2146076"/>
        </p:xfrm>
        <a:graphic>
          <a:graphicData uri="http://schemas.openxmlformats.org/drawingml/2006/table">
            <a:tbl>
              <a:tblPr/>
              <a:tblGrid>
                <a:gridCol w="25923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Fächer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randon Grotesque Regular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Wochenstunden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randon Grotesque Regular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5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Sprachlich-literarisch-künstlerisches</a:t>
                      </a: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 </a:t>
                      </a:r>
                      <a:r>
                        <a:rPr kumimoji="0" 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Aufgabenfeld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randon Grotesque Regular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Deutsch</a:t>
                      </a: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randon Grotesque Regular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3(+1)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randon Grotesque Regular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1. Fremdsprache </a:t>
                      </a:r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(Englisch)</a:t>
                      </a:r>
                      <a:endParaRPr kumimoji="0" lang="de-DE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randon Grotesque Regular" pitchFamily="34" charset="0"/>
                        <a:cs typeface="Arial" charset="0"/>
                      </a:endParaRPr>
                    </a:p>
                  </a:txBody>
                  <a:tcPr marT="45664" marB="456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3(+1)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randon Grotesque Regular" pitchFamily="34" charset="0"/>
                        <a:cs typeface="Arial" charset="0"/>
                      </a:endParaRPr>
                    </a:p>
                  </a:txBody>
                  <a:tcPr marT="45664" marB="456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2. Fremdsprache </a:t>
                      </a:r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(Spanisch)</a:t>
                      </a:r>
                      <a:endParaRPr kumimoji="0" lang="de-DE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Brandon Grotesque Regular" pitchFamily="34" charset="0"/>
                        <a:cs typeface="Arial" charset="0"/>
                      </a:endParaRPr>
                    </a:p>
                  </a:txBody>
                  <a:tcPr marT="45664" marB="456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3 </a:t>
                      </a:r>
                      <a:r>
                        <a:rPr kumimoji="0" 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(4)</a:t>
                      </a:r>
                    </a:p>
                  </a:txBody>
                  <a:tcPr marT="45664" marB="456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Kunst / Musik /DS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randon Grotesque Regular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2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randon Grotesque Regular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8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3. Fremdsprache (WPU)</a:t>
                      </a: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Brandon Grotesque Regular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3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Brandon Grotesque Regular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1358" name="Group 9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3237558"/>
              </p:ext>
            </p:extLst>
          </p:nvPr>
        </p:nvGraphicFramePr>
        <p:xfrm>
          <a:off x="571472" y="4000504"/>
          <a:ext cx="4321175" cy="2346960"/>
        </p:xfrm>
        <a:graphic>
          <a:graphicData uri="http://schemas.openxmlformats.org/drawingml/2006/table">
            <a:tbl>
              <a:tblPr/>
              <a:tblGrid>
                <a:gridCol w="2289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0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Fächer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randon Grotesque Regular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Wochenstunden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randon Grotesque Regular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082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Gesellschaftswissenschaftliches Aufgabenfeld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randon Grotesque Regular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0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Politik und Wirtschaft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randon Grotesque Regular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2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randon Grotesque Regular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3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Geschichte</a:t>
                      </a: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randon Grotesque Regular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2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randon Grotesque Regular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Religionslehre</a:t>
                      </a: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randon Grotesque Regular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2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randon Grotesque Regular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0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Philosophie (WPU)</a:t>
                      </a: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Brandon Grotesque Regular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2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Brandon Grotesque Regular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3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Erdkunde/Geographie (WPU)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Brandon Grotesque Regular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2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Brandon Grotesque Regular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349" name="Text Box 434"/>
          <p:cNvSpPr txBox="1">
            <a:spLocks noChangeArrowheads="1"/>
          </p:cNvSpPr>
          <p:nvPr/>
        </p:nvSpPr>
        <p:spPr bwMode="auto">
          <a:xfrm>
            <a:off x="5364163" y="4941888"/>
            <a:ext cx="34559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dirty="0">
                <a:latin typeface="Brandon Grotesque Regular" pitchFamily="34" charset="0"/>
              </a:rPr>
              <a:t>Zusätzlich:</a:t>
            </a:r>
            <a:r>
              <a:rPr lang="de-DE" sz="1400" b="0" dirty="0">
                <a:latin typeface="Brandon Grotesque Regular" pitchFamily="34" charset="0"/>
              </a:rPr>
              <a:t> Eine Tutorenstunde</a:t>
            </a:r>
          </a:p>
        </p:txBody>
      </p:sp>
      <p:sp>
        <p:nvSpPr>
          <p:cNvPr id="11350" name="Text Box 513"/>
          <p:cNvSpPr txBox="1">
            <a:spLocks noChangeArrowheads="1"/>
          </p:cNvSpPr>
          <p:nvPr/>
        </p:nvSpPr>
        <p:spPr bwMode="auto">
          <a:xfrm>
            <a:off x="5435600" y="5373688"/>
            <a:ext cx="26368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dirty="0">
                <a:solidFill>
                  <a:srgbClr val="0000CC"/>
                </a:solidFill>
                <a:latin typeface="Brandon Grotesque Regular" pitchFamily="34" charset="0"/>
              </a:rPr>
              <a:t>WPU: Wahlpflichtunterricht</a:t>
            </a:r>
          </a:p>
        </p:txBody>
      </p:sp>
      <p:sp>
        <p:nvSpPr>
          <p:cNvPr id="9" name="Textfeld 8"/>
          <p:cNvSpPr txBox="1">
            <a:spLocks noChangeArrowheads="1"/>
          </p:cNvSpPr>
          <p:nvPr/>
        </p:nvSpPr>
        <p:spPr bwMode="auto">
          <a:xfrm>
            <a:off x="5364163" y="5805488"/>
            <a:ext cx="3455987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400" dirty="0">
                <a:latin typeface="Brandon Grotesque Regular" pitchFamily="34" charset="0"/>
              </a:rPr>
              <a:t>Kompensations-/Orientierungs-/ </a:t>
            </a:r>
          </a:p>
          <a:p>
            <a:r>
              <a:rPr lang="de-DE" sz="1400" dirty="0">
                <a:latin typeface="Brandon Grotesque Regular" pitchFamily="34" charset="0"/>
              </a:rPr>
              <a:t>Profilbildungsstunden möglich</a:t>
            </a:r>
          </a:p>
        </p:txBody>
      </p:sp>
      <p:pic>
        <p:nvPicPr>
          <p:cNvPr id="10" name="Picture 2" descr="T:\Druckvorlagen\feg-logo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32340"/>
            <a:ext cx="1583978" cy="867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49" grpId="0"/>
      <p:bldP spid="11350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ChangeArrowheads="1"/>
          </p:cNvSpPr>
          <p:nvPr/>
        </p:nvSpPr>
        <p:spPr bwMode="auto">
          <a:xfrm>
            <a:off x="1357290" y="500042"/>
            <a:ext cx="48046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 b="1" dirty="0">
                <a:solidFill>
                  <a:schemeClr val="tx2">
                    <a:lumMod val="75000"/>
                  </a:schemeClr>
                </a:solidFill>
                <a:latin typeface="Brandon Grotesque Regular" pitchFamily="34" charset="0"/>
              </a:rPr>
              <a:t>Wie wird der Unterricht organisiert?</a:t>
            </a:r>
          </a:p>
        </p:txBody>
      </p:sp>
      <p:sp>
        <p:nvSpPr>
          <p:cNvPr id="12291" name="Rectangle 5"/>
          <p:cNvSpPr>
            <a:spLocks noChangeArrowheads="1"/>
          </p:cNvSpPr>
          <p:nvPr/>
        </p:nvSpPr>
        <p:spPr bwMode="auto">
          <a:xfrm>
            <a:off x="1000100" y="1285860"/>
            <a:ext cx="7634287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600" b="0" u="sng" dirty="0">
                <a:latin typeface="Brandon Grotesque Regular" pitchFamily="34" charset="0"/>
              </a:rPr>
              <a:t>Einführungsphase:</a:t>
            </a:r>
            <a:r>
              <a:rPr lang="de-DE" sz="1600" b="0" dirty="0">
                <a:latin typeface="Brandon Grotesque Regular" pitchFamily="34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de-DE" sz="1600" b="0" dirty="0">
                <a:solidFill>
                  <a:schemeClr val="bg1">
                    <a:lumMod val="85000"/>
                  </a:schemeClr>
                </a:solidFill>
                <a:latin typeface="Brandon Grotesque Regular" pitchFamily="34" charset="0"/>
              </a:rPr>
              <a:t>  Verbindlicher Unterricht wird im </a:t>
            </a:r>
            <a:r>
              <a:rPr lang="de-DE" sz="1600" dirty="0">
                <a:solidFill>
                  <a:schemeClr val="bg1">
                    <a:lumMod val="85000"/>
                  </a:schemeClr>
                </a:solidFill>
                <a:latin typeface="Brandon Grotesque Regular" pitchFamily="34" charset="0"/>
              </a:rPr>
              <a:t>Klassenverband und im Kurssystem</a:t>
            </a:r>
            <a:r>
              <a:rPr lang="de-DE" sz="1600" b="0" dirty="0">
                <a:solidFill>
                  <a:schemeClr val="bg1">
                    <a:lumMod val="85000"/>
                  </a:schemeClr>
                </a:solidFill>
                <a:latin typeface="Brandon Grotesque Regular" pitchFamily="34" charset="0"/>
              </a:rPr>
              <a:t> erteilt. </a:t>
            </a:r>
          </a:p>
          <a:p>
            <a:pPr>
              <a:buFont typeface="Wingdings" pitchFamily="2" charset="2"/>
              <a:buChar char="Ø"/>
            </a:pPr>
            <a:r>
              <a:rPr lang="de-DE" sz="1600" b="0" dirty="0">
                <a:solidFill>
                  <a:schemeClr val="bg1">
                    <a:lumMod val="85000"/>
                  </a:schemeClr>
                </a:solidFill>
                <a:latin typeface="Brandon Grotesque Regular" pitchFamily="34" charset="0"/>
              </a:rPr>
              <a:t>  </a:t>
            </a:r>
            <a:r>
              <a:rPr lang="de-DE" sz="1600" b="0" dirty="0">
                <a:latin typeface="Brandon Grotesque Regular" pitchFamily="34" charset="0"/>
              </a:rPr>
              <a:t>Am Ende der Einführungsphase wird eine Entscheidung über die Zulassung </a:t>
            </a:r>
            <a:br>
              <a:rPr lang="de-DE" sz="1600" b="0" dirty="0">
                <a:latin typeface="Brandon Grotesque Regular" pitchFamily="34" charset="0"/>
              </a:rPr>
            </a:br>
            <a:r>
              <a:rPr lang="de-DE" sz="1600" b="0" dirty="0">
                <a:latin typeface="Brandon Grotesque Regular" pitchFamily="34" charset="0"/>
              </a:rPr>
              <a:t>     zur Qualifikationsphase getroffen.</a:t>
            </a:r>
          </a:p>
        </p:txBody>
      </p:sp>
      <p:graphicFrame>
        <p:nvGraphicFramePr>
          <p:cNvPr id="8291" name="Group 9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2897020"/>
              </p:ext>
            </p:extLst>
          </p:nvPr>
        </p:nvGraphicFramePr>
        <p:xfrm>
          <a:off x="1142976" y="4071942"/>
          <a:ext cx="6408738" cy="1828800"/>
        </p:xfrm>
        <a:graphic>
          <a:graphicData uri="http://schemas.openxmlformats.org/drawingml/2006/table">
            <a:tbl>
              <a:tblPr/>
              <a:tblGrid>
                <a:gridCol w="2252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8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7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randon Grotesque Regular" pitchFamily="34" charset="0"/>
                        <a:cs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randon Grotesque Regular" pitchFamily="34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Wochenstunden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Leistungskurse</a:t>
                      </a: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randon Grotesque Regular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 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1463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Grundkurse</a:t>
                      </a: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randon Grotesque Regular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Mathematik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98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Deutsch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1463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alle anderen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ndon Grotesque Regular" pitchFamily="34" charset="0"/>
                          <a:cs typeface="Arial" charset="0"/>
                        </a:rPr>
                        <a:t>in der Regel 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315" name="Rectangle 92"/>
          <p:cNvSpPr>
            <a:spLocks noChangeArrowheads="1"/>
          </p:cNvSpPr>
          <p:nvPr/>
        </p:nvSpPr>
        <p:spPr bwMode="auto">
          <a:xfrm>
            <a:off x="1000100" y="2714620"/>
            <a:ext cx="7704137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600" b="0" u="sng" dirty="0">
                <a:latin typeface="Brandon Grotesque Regular" pitchFamily="34" charset="0"/>
              </a:rPr>
              <a:t>Qualifikationsphase:</a:t>
            </a:r>
            <a:r>
              <a:rPr lang="de-DE" sz="1600" b="0" dirty="0">
                <a:latin typeface="Brandon Grotesque Regular" pitchFamily="34" charset="0"/>
              </a:rPr>
              <a:t> </a:t>
            </a:r>
          </a:p>
          <a:p>
            <a:r>
              <a:rPr lang="de-DE" sz="1600" b="0" dirty="0">
                <a:latin typeface="Brandon Grotesque Regular" pitchFamily="34" charset="0"/>
              </a:rPr>
              <a:t>  Es wird im </a:t>
            </a:r>
            <a:r>
              <a:rPr lang="de-DE" sz="1600" dirty="0">
                <a:latin typeface="Brandon Grotesque Regular" pitchFamily="34" charset="0"/>
              </a:rPr>
              <a:t>Kurssystem </a:t>
            </a:r>
            <a:r>
              <a:rPr lang="de-DE" sz="1600" b="0" dirty="0">
                <a:latin typeface="Brandon Grotesque Regular" pitchFamily="34" charset="0"/>
              </a:rPr>
              <a:t>unterrichtet. </a:t>
            </a:r>
          </a:p>
          <a:p>
            <a:r>
              <a:rPr lang="de-DE" sz="1600" b="0" dirty="0">
                <a:latin typeface="Brandon Grotesque Regular" pitchFamily="34" charset="0"/>
              </a:rPr>
              <a:t>  Es wird unterschieden zwischen </a:t>
            </a:r>
            <a:r>
              <a:rPr lang="de-DE" sz="1600" dirty="0">
                <a:latin typeface="Brandon Grotesque Regular" pitchFamily="34" charset="0"/>
              </a:rPr>
              <a:t>Grundkursen</a:t>
            </a:r>
            <a:r>
              <a:rPr lang="de-DE" sz="1600" b="0" dirty="0">
                <a:latin typeface="Brandon Grotesque Regular" pitchFamily="34" charset="0"/>
              </a:rPr>
              <a:t> und </a:t>
            </a:r>
            <a:r>
              <a:rPr lang="de-DE" sz="1600" dirty="0">
                <a:latin typeface="Brandon Grotesque Regular" pitchFamily="34" charset="0"/>
              </a:rPr>
              <a:t>Leistungskursen</a:t>
            </a:r>
            <a:r>
              <a:rPr lang="de-DE" sz="1600" b="0" dirty="0">
                <a:latin typeface="Brandon Grotesque Regular" pitchFamily="34" charset="0"/>
              </a:rPr>
              <a:t>.</a:t>
            </a:r>
          </a:p>
        </p:txBody>
      </p:sp>
      <p:pic>
        <p:nvPicPr>
          <p:cNvPr id="6" name="Picture 2" descr="T:\Druckvorlagen\feg-logo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32340"/>
            <a:ext cx="1583978" cy="867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  <p:bldP spid="12315" grpId="0"/>
    </p:bld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1923</Words>
  <Application>Microsoft Office PowerPoint</Application>
  <PresentationFormat>Bildschirmpräsentation (4:3)</PresentationFormat>
  <Paragraphs>433</Paragraphs>
  <Slides>30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30</vt:i4>
      </vt:variant>
    </vt:vector>
  </HeadingPairs>
  <TitlesOfParts>
    <vt:vector size="35" baseType="lpstr">
      <vt:lpstr>Arial</vt:lpstr>
      <vt:lpstr>Brandon Grotesque Regular</vt:lpstr>
      <vt:lpstr>Calibri</vt:lpstr>
      <vt:lpstr>Wingdings</vt:lpstr>
      <vt:lpstr>Larissa-Design</vt:lpstr>
      <vt:lpstr>Informationsabend für Schüler und Eltern der Einführungsphase  Die gymnasiale Oberstufe   (nach OAVO vom 20. Juli 2009,  geändert durch Artikel 17 des Gesetzes vom 18. Juni 2020)  Jens Bodensohn 2024</vt:lpstr>
      <vt:lpstr>Gliederung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Prüfungsfächer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MTS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Informationsabend für Schüler und Eltern der Klassen 10 Die gymnasiale Oberstufe  (nach OAVO vom 20. Juli 2009  in der Fassung vom 04. April 2013)</dc:title>
  <dc:creator>Schule</dc:creator>
  <cp:lastModifiedBy>Oberstufenleitung</cp:lastModifiedBy>
  <cp:revision>36</cp:revision>
  <cp:lastPrinted>2023-02-24T16:41:28Z</cp:lastPrinted>
  <dcterms:created xsi:type="dcterms:W3CDTF">2014-01-28T13:50:17Z</dcterms:created>
  <dcterms:modified xsi:type="dcterms:W3CDTF">2024-02-20T15:43:08Z</dcterms:modified>
</cp:coreProperties>
</file>